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sldIdLst>
    <p:sldId id="256" r:id="rId4"/>
    <p:sldId id="257" r:id="rId5"/>
    <p:sldId id="258" r:id="rId6"/>
    <p:sldId id="259" r:id="rId7"/>
    <p:sldId id="264" r:id="rId8"/>
    <p:sldId id="265" r:id="rId9"/>
    <p:sldId id="266" r:id="rId10"/>
    <p:sldId id="267" r:id="rId11"/>
    <p:sldId id="263" r:id="rId12"/>
    <p:sldId id="287" r:id="rId13"/>
    <p:sldId id="280" r:id="rId14"/>
    <p:sldId id="288" r:id="rId15"/>
    <p:sldId id="289" r:id="rId16"/>
    <p:sldId id="282" r:id="rId17"/>
    <p:sldId id="283" r:id="rId18"/>
    <p:sldId id="284" r:id="rId19"/>
    <p:sldId id="285" r:id="rId20"/>
    <p:sldId id="270" r:id="rId21"/>
    <p:sldId id="271" r:id="rId22"/>
    <p:sldId id="276" r:id="rId23"/>
    <p:sldId id="277" r:id="rId24"/>
    <p:sldId id="290" r:id="rId25"/>
    <p:sldId id="291" r:id="rId26"/>
    <p:sldId id="292" r:id="rId27"/>
    <p:sldId id="293" r:id="rId28"/>
    <p:sldId id="294"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100" d="100"/>
        <a:sy n="100" d="100"/>
      </p:scale>
      <p:origin x="0" y="-23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39981-EDFF-4336-839A-EFDBBBFD5A17}"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30E23B-7C23-4A27-B7D2-D9CA03398AF1}">
      <dgm:prSet custT="1"/>
      <dgm:spPr/>
      <dgm:t>
        <a:bodyPr/>
        <a:lstStyle/>
        <a:p>
          <a:pPr>
            <a:defRPr cap="all"/>
          </a:pPr>
          <a:r>
            <a:rPr lang="en-US" sz="1400" cap="none" dirty="0" smtClean="0"/>
            <a:t>This project is to shed some light into deaths of hundreds of migrants that are fleeing from countries engulfed in warfare and conflicts, or simply trying to find a better place to live in.</a:t>
          </a:r>
          <a:endParaRPr lang="en-US" sz="1400" cap="none" dirty="0"/>
        </a:p>
      </dgm:t>
    </dgm:pt>
    <dgm:pt modelId="{4EDB578E-7C79-421F-A78C-13E81DFCD0F2}" type="parTrans" cxnId="{B2350364-BCAC-444C-8E78-ED34BCCC3380}">
      <dgm:prSet/>
      <dgm:spPr/>
      <dgm:t>
        <a:bodyPr/>
        <a:lstStyle/>
        <a:p>
          <a:endParaRPr lang="en-US"/>
        </a:p>
      </dgm:t>
    </dgm:pt>
    <dgm:pt modelId="{10418B43-1CF3-4D69-96FC-DB0A455E039E}" type="sibTrans" cxnId="{B2350364-BCAC-444C-8E78-ED34BCCC3380}">
      <dgm:prSet/>
      <dgm:spPr/>
      <dgm:t>
        <a:bodyPr/>
        <a:lstStyle/>
        <a:p>
          <a:endParaRPr lang="en-US"/>
        </a:p>
      </dgm:t>
    </dgm:pt>
    <dgm:pt modelId="{EDD77502-691A-4D23-92F8-16144C3266A7}">
      <dgm:prSet custT="1"/>
      <dgm:spPr/>
      <dgm:t>
        <a:bodyPr/>
        <a:lstStyle/>
        <a:p>
          <a:pPr>
            <a:defRPr cap="all"/>
          </a:pPr>
          <a:r>
            <a:rPr lang="en-US" sz="1400" cap="none" dirty="0" smtClean="0"/>
            <a:t>Hopefully, we will get a better understanding of the circumstances of their deaths and get to know overall patterns from that tragedies.</a:t>
          </a:r>
          <a:endParaRPr lang="en-US" sz="1400" cap="none" dirty="0"/>
        </a:p>
      </dgm:t>
    </dgm:pt>
    <dgm:pt modelId="{057AB0C2-EC1C-455E-BAF0-3E4906D40A99}" type="parTrans" cxnId="{0DFD42F1-4DF8-4A44-8A33-6F8EDA42C7A2}">
      <dgm:prSet/>
      <dgm:spPr/>
      <dgm:t>
        <a:bodyPr/>
        <a:lstStyle/>
        <a:p>
          <a:endParaRPr lang="en-US"/>
        </a:p>
      </dgm:t>
    </dgm:pt>
    <dgm:pt modelId="{A98A0B13-993B-4000-ADCE-496A64324A6E}" type="sibTrans" cxnId="{0DFD42F1-4DF8-4A44-8A33-6F8EDA42C7A2}">
      <dgm:prSet/>
      <dgm:spPr/>
      <dgm:t>
        <a:bodyPr/>
        <a:lstStyle/>
        <a:p>
          <a:endParaRPr lang="en-US"/>
        </a:p>
      </dgm:t>
    </dgm:pt>
    <dgm:pt modelId="{1CC8D9B6-9CAE-48A0-8FC8-8F9E5C9898E9}">
      <dgm:prSet/>
      <dgm:spPr/>
      <dgm:t>
        <a:bodyPr/>
        <a:lstStyle/>
        <a:p>
          <a:pPr>
            <a:defRPr cap="all"/>
          </a:pPr>
          <a:r>
            <a:rPr lang="en-US" cap="none" dirty="0" smtClean="0"/>
            <a:t>We hope that monitoring these tragic events and studying the data relating to them can help to avoid a recurrence of these. We are all human beings.</a:t>
          </a:r>
          <a:endParaRPr lang="en-US" cap="none" dirty="0"/>
        </a:p>
      </dgm:t>
    </dgm:pt>
    <dgm:pt modelId="{8C7A9463-6F11-4804-A29C-B77BFE4A3A95}" type="parTrans" cxnId="{3D2FF213-578D-4543-BF2E-06DA6DEE2073}">
      <dgm:prSet/>
      <dgm:spPr/>
      <dgm:t>
        <a:bodyPr/>
        <a:lstStyle/>
        <a:p>
          <a:endParaRPr lang="en-US"/>
        </a:p>
      </dgm:t>
    </dgm:pt>
    <dgm:pt modelId="{F0A5C616-1138-4298-8202-9CD72AEDF9F0}" type="sibTrans" cxnId="{3D2FF213-578D-4543-BF2E-06DA6DEE2073}">
      <dgm:prSet/>
      <dgm:spPr/>
      <dgm:t>
        <a:bodyPr/>
        <a:lstStyle/>
        <a:p>
          <a:endParaRPr lang="en-US"/>
        </a:p>
      </dgm:t>
    </dgm:pt>
    <dgm:pt modelId="{7C98E9BC-EA23-49CD-B7C8-227E6335B424}" type="pres">
      <dgm:prSet presAssocID="{0A639981-EDFF-4336-839A-EFDBBBFD5A17}" presName="root" presStyleCnt="0">
        <dgm:presLayoutVars>
          <dgm:dir/>
          <dgm:resizeHandles val="exact"/>
        </dgm:presLayoutVars>
      </dgm:prSet>
      <dgm:spPr/>
      <dgm:t>
        <a:bodyPr/>
        <a:lstStyle/>
        <a:p>
          <a:endParaRPr lang="en-US"/>
        </a:p>
      </dgm:t>
    </dgm:pt>
    <dgm:pt modelId="{75A690B7-16E6-4EE5-A085-488CA964C9A1}" type="pres">
      <dgm:prSet presAssocID="{1D30E23B-7C23-4A27-B7D2-D9CA03398AF1}" presName="compNode" presStyleCnt="0"/>
      <dgm:spPr/>
    </dgm:pt>
    <dgm:pt modelId="{205BAA51-3A2C-4428-A30E-AE39A95BEA4E}" type="pres">
      <dgm:prSet presAssocID="{1D30E23B-7C23-4A27-B7D2-D9CA03398AF1}" presName="iconBgRect" presStyleLbl="bgShp" presStyleIdx="0" presStyleCnt="3"/>
      <dgm:spPr/>
    </dgm:pt>
    <dgm:pt modelId="{F7D1EEA0-A688-4185-B4D7-CF6C472E7640}" type="pres">
      <dgm:prSet presAssocID="{1D30E23B-7C23-4A27-B7D2-D9CA03398AF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Asia"/>
        </a:ext>
      </dgm:extLst>
    </dgm:pt>
    <dgm:pt modelId="{71E87070-7B20-476F-A034-7A75F130639D}" type="pres">
      <dgm:prSet presAssocID="{1D30E23B-7C23-4A27-B7D2-D9CA03398AF1}" presName="spaceRect" presStyleCnt="0"/>
      <dgm:spPr/>
    </dgm:pt>
    <dgm:pt modelId="{367559B9-1E38-47FD-B968-1BA04A4F2ACF}" type="pres">
      <dgm:prSet presAssocID="{1D30E23B-7C23-4A27-B7D2-D9CA03398AF1}" presName="textRect" presStyleLbl="revTx" presStyleIdx="0" presStyleCnt="3">
        <dgm:presLayoutVars>
          <dgm:chMax val="1"/>
          <dgm:chPref val="1"/>
        </dgm:presLayoutVars>
      </dgm:prSet>
      <dgm:spPr/>
      <dgm:t>
        <a:bodyPr/>
        <a:lstStyle/>
        <a:p>
          <a:endParaRPr lang="en-US"/>
        </a:p>
      </dgm:t>
    </dgm:pt>
    <dgm:pt modelId="{E669C487-BDCF-44B4-9B2D-72FB7ECB9642}" type="pres">
      <dgm:prSet presAssocID="{10418B43-1CF3-4D69-96FC-DB0A455E039E}" presName="sibTrans" presStyleCnt="0"/>
      <dgm:spPr/>
    </dgm:pt>
    <dgm:pt modelId="{8A28BB30-FF6C-41AA-9052-04B90E6CDBE6}" type="pres">
      <dgm:prSet presAssocID="{EDD77502-691A-4D23-92F8-16144C3266A7}" presName="compNode" presStyleCnt="0"/>
      <dgm:spPr/>
    </dgm:pt>
    <dgm:pt modelId="{078FF370-439A-4157-964B-EC7A69019E1F}" type="pres">
      <dgm:prSet presAssocID="{EDD77502-691A-4D23-92F8-16144C3266A7}" presName="iconBgRect" presStyleLbl="bgShp" presStyleIdx="1" presStyleCnt="3"/>
      <dgm:spPr/>
    </dgm:pt>
    <dgm:pt modelId="{BCCEE33D-E82E-47B4-A774-B673563F8781}" type="pres">
      <dgm:prSet presAssocID="{EDD77502-691A-4D23-92F8-16144C3266A7}"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Light Bulb and Gear"/>
        </a:ext>
      </dgm:extLst>
    </dgm:pt>
    <dgm:pt modelId="{C930B6FE-6AAD-4945-B21B-A4A6AAA26AEC}" type="pres">
      <dgm:prSet presAssocID="{EDD77502-691A-4D23-92F8-16144C3266A7}" presName="spaceRect" presStyleCnt="0"/>
      <dgm:spPr/>
    </dgm:pt>
    <dgm:pt modelId="{FE46DFC4-E67E-42FD-8D45-5D257F5B0285}" type="pres">
      <dgm:prSet presAssocID="{EDD77502-691A-4D23-92F8-16144C3266A7}" presName="textRect" presStyleLbl="revTx" presStyleIdx="1" presStyleCnt="3">
        <dgm:presLayoutVars>
          <dgm:chMax val="1"/>
          <dgm:chPref val="1"/>
        </dgm:presLayoutVars>
      </dgm:prSet>
      <dgm:spPr/>
      <dgm:t>
        <a:bodyPr/>
        <a:lstStyle/>
        <a:p>
          <a:endParaRPr lang="en-US"/>
        </a:p>
      </dgm:t>
    </dgm:pt>
    <dgm:pt modelId="{369BA71F-48CC-4A86-9BA6-235F1BAEBA01}" type="pres">
      <dgm:prSet presAssocID="{A98A0B13-993B-4000-ADCE-496A64324A6E}" presName="sibTrans" presStyleCnt="0"/>
      <dgm:spPr/>
    </dgm:pt>
    <dgm:pt modelId="{75134F5E-E95E-43F7-98DB-9CD9D2FC4236}" type="pres">
      <dgm:prSet presAssocID="{1CC8D9B6-9CAE-48A0-8FC8-8F9E5C9898E9}" presName="compNode" presStyleCnt="0"/>
      <dgm:spPr/>
    </dgm:pt>
    <dgm:pt modelId="{43754349-36A0-412C-BA76-9BEC95978AAA}" type="pres">
      <dgm:prSet presAssocID="{1CC8D9B6-9CAE-48A0-8FC8-8F9E5C9898E9}" presName="iconBgRect" presStyleLbl="bgShp" presStyleIdx="2" presStyleCnt="3"/>
      <dgm:spPr/>
    </dgm:pt>
    <dgm:pt modelId="{0A492EF0-1F08-4F63-9037-6B73E2679987}" type="pres">
      <dgm:prSet presAssocID="{1CC8D9B6-9CAE-48A0-8FC8-8F9E5C9898E9}"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909B3E4-FEB6-4223-A834-AEE81F426970}" type="pres">
      <dgm:prSet presAssocID="{1CC8D9B6-9CAE-48A0-8FC8-8F9E5C9898E9}" presName="spaceRect" presStyleCnt="0"/>
      <dgm:spPr/>
    </dgm:pt>
    <dgm:pt modelId="{8FA067EF-3D3C-4A2F-92E2-D33D603CF00E}" type="pres">
      <dgm:prSet presAssocID="{1CC8D9B6-9CAE-48A0-8FC8-8F9E5C9898E9}" presName="textRect" presStyleLbl="revTx" presStyleIdx="2" presStyleCnt="3">
        <dgm:presLayoutVars>
          <dgm:chMax val="1"/>
          <dgm:chPref val="1"/>
        </dgm:presLayoutVars>
      </dgm:prSet>
      <dgm:spPr/>
      <dgm:t>
        <a:bodyPr/>
        <a:lstStyle/>
        <a:p>
          <a:endParaRPr lang="en-US"/>
        </a:p>
      </dgm:t>
    </dgm:pt>
  </dgm:ptLst>
  <dgm:cxnLst>
    <dgm:cxn modelId="{0DFD42F1-4DF8-4A44-8A33-6F8EDA42C7A2}" srcId="{0A639981-EDFF-4336-839A-EFDBBBFD5A17}" destId="{EDD77502-691A-4D23-92F8-16144C3266A7}" srcOrd="1" destOrd="0" parTransId="{057AB0C2-EC1C-455E-BAF0-3E4906D40A99}" sibTransId="{A98A0B13-993B-4000-ADCE-496A64324A6E}"/>
    <dgm:cxn modelId="{877D5E7F-DFEA-4C3E-8D09-180CF0130022}" type="presOf" srcId="{1CC8D9B6-9CAE-48A0-8FC8-8F9E5C9898E9}" destId="{8FA067EF-3D3C-4A2F-92E2-D33D603CF00E}" srcOrd="0" destOrd="0" presId="urn:microsoft.com/office/officeart/2018/5/layout/IconCircleLabelList"/>
    <dgm:cxn modelId="{7B0162DA-55E9-4E8B-A97E-5B46FA62B35D}" type="presOf" srcId="{1D30E23B-7C23-4A27-B7D2-D9CA03398AF1}" destId="{367559B9-1E38-47FD-B968-1BA04A4F2ACF}" srcOrd="0" destOrd="0" presId="urn:microsoft.com/office/officeart/2018/5/layout/IconCircleLabelList"/>
    <dgm:cxn modelId="{B2350364-BCAC-444C-8E78-ED34BCCC3380}" srcId="{0A639981-EDFF-4336-839A-EFDBBBFD5A17}" destId="{1D30E23B-7C23-4A27-B7D2-D9CA03398AF1}" srcOrd="0" destOrd="0" parTransId="{4EDB578E-7C79-421F-A78C-13E81DFCD0F2}" sibTransId="{10418B43-1CF3-4D69-96FC-DB0A455E039E}"/>
    <dgm:cxn modelId="{E861FA1B-8A4C-42D9-B713-165F1208C205}" type="presOf" srcId="{EDD77502-691A-4D23-92F8-16144C3266A7}" destId="{FE46DFC4-E67E-42FD-8D45-5D257F5B0285}" srcOrd="0" destOrd="0" presId="urn:microsoft.com/office/officeart/2018/5/layout/IconCircleLabelList"/>
    <dgm:cxn modelId="{3D2FF213-578D-4543-BF2E-06DA6DEE2073}" srcId="{0A639981-EDFF-4336-839A-EFDBBBFD5A17}" destId="{1CC8D9B6-9CAE-48A0-8FC8-8F9E5C9898E9}" srcOrd="2" destOrd="0" parTransId="{8C7A9463-6F11-4804-A29C-B77BFE4A3A95}" sibTransId="{F0A5C616-1138-4298-8202-9CD72AEDF9F0}"/>
    <dgm:cxn modelId="{29E70D30-CD18-4671-A817-B21709027251}" type="presOf" srcId="{0A639981-EDFF-4336-839A-EFDBBBFD5A17}" destId="{7C98E9BC-EA23-49CD-B7C8-227E6335B424}" srcOrd="0" destOrd="0" presId="urn:microsoft.com/office/officeart/2018/5/layout/IconCircleLabelList"/>
    <dgm:cxn modelId="{16ED4D89-77E1-4022-A083-A1595038F526}" type="presParOf" srcId="{7C98E9BC-EA23-49CD-B7C8-227E6335B424}" destId="{75A690B7-16E6-4EE5-A085-488CA964C9A1}" srcOrd="0" destOrd="0" presId="urn:microsoft.com/office/officeart/2018/5/layout/IconCircleLabelList"/>
    <dgm:cxn modelId="{00CB6BE4-0F48-4C83-A049-AAF38148BDCD}" type="presParOf" srcId="{75A690B7-16E6-4EE5-A085-488CA964C9A1}" destId="{205BAA51-3A2C-4428-A30E-AE39A95BEA4E}" srcOrd="0" destOrd="0" presId="urn:microsoft.com/office/officeart/2018/5/layout/IconCircleLabelList"/>
    <dgm:cxn modelId="{5D7DBC58-A7E2-4716-ABA9-E805FC3A4A8D}" type="presParOf" srcId="{75A690B7-16E6-4EE5-A085-488CA964C9A1}" destId="{F7D1EEA0-A688-4185-B4D7-CF6C472E7640}" srcOrd="1" destOrd="0" presId="urn:microsoft.com/office/officeart/2018/5/layout/IconCircleLabelList"/>
    <dgm:cxn modelId="{9154BF5D-8DC7-44FA-8D3F-72EECA72A53B}" type="presParOf" srcId="{75A690B7-16E6-4EE5-A085-488CA964C9A1}" destId="{71E87070-7B20-476F-A034-7A75F130639D}" srcOrd="2" destOrd="0" presId="urn:microsoft.com/office/officeart/2018/5/layout/IconCircleLabelList"/>
    <dgm:cxn modelId="{BD407397-C1D2-4E11-9656-A4AD6060B9B8}" type="presParOf" srcId="{75A690B7-16E6-4EE5-A085-488CA964C9A1}" destId="{367559B9-1E38-47FD-B968-1BA04A4F2ACF}" srcOrd="3" destOrd="0" presId="urn:microsoft.com/office/officeart/2018/5/layout/IconCircleLabelList"/>
    <dgm:cxn modelId="{35FE646B-4636-432A-B404-1029548F99F0}" type="presParOf" srcId="{7C98E9BC-EA23-49CD-B7C8-227E6335B424}" destId="{E669C487-BDCF-44B4-9B2D-72FB7ECB9642}" srcOrd="1" destOrd="0" presId="urn:microsoft.com/office/officeart/2018/5/layout/IconCircleLabelList"/>
    <dgm:cxn modelId="{1D07B8E5-2087-4951-AC15-31621D590E08}" type="presParOf" srcId="{7C98E9BC-EA23-49CD-B7C8-227E6335B424}" destId="{8A28BB30-FF6C-41AA-9052-04B90E6CDBE6}" srcOrd="2" destOrd="0" presId="urn:microsoft.com/office/officeart/2018/5/layout/IconCircleLabelList"/>
    <dgm:cxn modelId="{B6FA9D5B-A594-41D7-AB01-52A98E4CC95F}" type="presParOf" srcId="{8A28BB30-FF6C-41AA-9052-04B90E6CDBE6}" destId="{078FF370-439A-4157-964B-EC7A69019E1F}" srcOrd="0" destOrd="0" presId="urn:microsoft.com/office/officeart/2018/5/layout/IconCircleLabelList"/>
    <dgm:cxn modelId="{985D6621-1D6C-4C01-AA91-0CF0F856460E}" type="presParOf" srcId="{8A28BB30-FF6C-41AA-9052-04B90E6CDBE6}" destId="{BCCEE33D-E82E-47B4-A774-B673563F8781}" srcOrd="1" destOrd="0" presId="urn:microsoft.com/office/officeart/2018/5/layout/IconCircleLabelList"/>
    <dgm:cxn modelId="{6F3B64DF-A7B0-4D67-B0E1-FC229BEAA122}" type="presParOf" srcId="{8A28BB30-FF6C-41AA-9052-04B90E6CDBE6}" destId="{C930B6FE-6AAD-4945-B21B-A4A6AAA26AEC}" srcOrd="2" destOrd="0" presId="urn:microsoft.com/office/officeart/2018/5/layout/IconCircleLabelList"/>
    <dgm:cxn modelId="{5747BCA2-C2F2-48BF-9C26-AA7C0A4B4EC4}" type="presParOf" srcId="{8A28BB30-FF6C-41AA-9052-04B90E6CDBE6}" destId="{FE46DFC4-E67E-42FD-8D45-5D257F5B0285}" srcOrd="3" destOrd="0" presId="urn:microsoft.com/office/officeart/2018/5/layout/IconCircleLabelList"/>
    <dgm:cxn modelId="{F918FAA5-4BB6-4F18-B231-AD2F01628A5C}" type="presParOf" srcId="{7C98E9BC-EA23-49CD-B7C8-227E6335B424}" destId="{369BA71F-48CC-4A86-9BA6-235F1BAEBA01}" srcOrd="3" destOrd="0" presId="urn:microsoft.com/office/officeart/2018/5/layout/IconCircleLabelList"/>
    <dgm:cxn modelId="{B139ED54-0C99-441C-AB2C-D4978E1F4D19}" type="presParOf" srcId="{7C98E9BC-EA23-49CD-B7C8-227E6335B424}" destId="{75134F5E-E95E-43F7-98DB-9CD9D2FC4236}" srcOrd="4" destOrd="0" presId="urn:microsoft.com/office/officeart/2018/5/layout/IconCircleLabelList"/>
    <dgm:cxn modelId="{173E4B98-8433-475B-B2A7-751AC8CC5BDC}" type="presParOf" srcId="{75134F5E-E95E-43F7-98DB-9CD9D2FC4236}" destId="{43754349-36A0-412C-BA76-9BEC95978AAA}" srcOrd="0" destOrd="0" presId="urn:microsoft.com/office/officeart/2018/5/layout/IconCircleLabelList"/>
    <dgm:cxn modelId="{E4ED96D8-9B5B-42D8-AAAC-45CFF5451485}" type="presParOf" srcId="{75134F5E-E95E-43F7-98DB-9CD9D2FC4236}" destId="{0A492EF0-1F08-4F63-9037-6B73E2679987}" srcOrd="1" destOrd="0" presId="urn:microsoft.com/office/officeart/2018/5/layout/IconCircleLabelList"/>
    <dgm:cxn modelId="{DDCC1CA3-04E9-4B96-A61F-4EC3DAF3814B}" type="presParOf" srcId="{75134F5E-E95E-43F7-98DB-9CD9D2FC4236}" destId="{2909B3E4-FEB6-4223-A834-AEE81F426970}" srcOrd="2" destOrd="0" presId="urn:microsoft.com/office/officeart/2018/5/layout/IconCircleLabelList"/>
    <dgm:cxn modelId="{F9120CB7-1FCE-4DC7-B310-4E02AF185038}" type="presParOf" srcId="{75134F5E-E95E-43F7-98DB-9CD9D2FC4236}" destId="{8FA067EF-3D3C-4A2F-92E2-D33D603CF00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BAA51-3A2C-4428-A30E-AE39A95BEA4E}">
      <dsp:nvSpPr>
        <dsp:cNvPr id="0" name=""/>
        <dsp:cNvSpPr/>
      </dsp:nvSpPr>
      <dsp:spPr>
        <a:xfrm>
          <a:off x="426301" y="1280525"/>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1EEA0-A688-4185-B4D7-CF6C472E7640}">
      <dsp:nvSpPr>
        <dsp:cNvPr id="0" name=""/>
        <dsp:cNvSpPr/>
      </dsp:nvSpPr>
      <dsp:spPr>
        <a:xfrm>
          <a:off x="674926" y="1529150"/>
          <a:ext cx="669375" cy="66937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7559B9-1E38-47FD-B968-1BA04A4F2ACF}">
      <dsp:nvSpPr>
        <dsp:cNvPr id="0" name=""/>
        <dsp:cNvSpPr/>
      </dsp:nvSpPr>
      <dsp:spPr>
        <a:xfrm>
          <a:off x="53364" y="2810525"/>
          <a:ext cx="1912500" cy="179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cap="all"/>
          </a:pPr>
          <a:r>
            <a:rPr lang="en-US" sz="1400" kern="1200" cap="none" dirty="0" smtClean="0"/>
            <a:t>This project is to shed some light into deaths of hundreds of migrants that are fleeing from countries engulfed in warfare and conflicts, or simply trying to find a better place to live in.</a:t>
          </a:r>
          <a:endParaRPr lang="en-US" sz="1400" kern="1200" cap="none" dirty="0"/>
        </a:p>
      </dsp:txBody>
      <dsp:txXfrm>
        <a:off x="53364" y="2810525"/>
        <a:ext cx="1912500" cy="1794375"/>
      </dsp:txXfrm>
    </dsp:sp>
    <dsp:sp modelId="{078FF370-439A-4157-964B-EC7A69019E1F}">
      <dsp:nvSpPr>
        <dsp:cNvPr id="0" name=""/>
        <dsp:cNvSpPr/>
      </dsp:nvSpPr>
      <dsp:spPr>
        <a:xfrm>
          <a:off x="2673489" y="1280525"/>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EE33D-E82E-47B4-A774-B673563F8781}">
      <dsp:nvSpPr>
        <dsp:cNvPr id="0" name=""/>
        <dsp:cNvSpPr/>
      </dsp:nvSpPr>
      <dsp:spPr>
        <a:xfrm>
          <a:off x="2922114" y="1529150"/>
          <a:ext cx="669375" cy="66937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46DFC4-E67E-42FD-8D45-5D257F5B0285}">
      <dsp:nvSpPr>
        <dsp:cNvPr id="0" name=""/>
        <dsp:cNvSpPr/>
      </dsp:nvSpPr>
      <dsp:spPr>
        <a:xfrm>
          <a:off x="2300551" y="2810525"/>
          <a:ext cx="1912500" cy="179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cap="all"/>
          </a:pPr>
          <a:r>
            <a:rPr lang="en-US" sz="1400" kern="1200" cap="none" dirty="0" smtClean="0"/>
            <a:t>Hopefully, we will get a better understanding of the circumstances of their deaths and get to know overall patterns from that tragedies.</a:t>
          </a:r>
          <a:endParaRPr lang="en-US" sz="1400" kern="1200" cap="none" dirty="0"/>
        </a:p>
      </dsp:txBody>
      <dsp:txXfrm>
        <a:off x="2300551" y="2810525"/>
        <a:ext cx="1912500" cy="1794375"/>
      </dsp:txXfrm>
    </dsp:sp>
    <dsp:sp modelId="{43754349-36A0-412C-BA76-9BEC95978AAA}">
      <dsp:nvSpPr>
        <dsp:cNvPr id="0" name=""/>
        <dsp:cNvSpPr/>
      </dsp:nvSpPr>
      <dsp:spPr>
        <a:xfrm>
          <a:off x="4920677" y="1280525"/>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92EF0-1F08-4F63-9037-6B73E2679987}">
      <dsp:nvSpPr>
        <dsp:cNvPr id="0" name=""/>
        <dsp:cNvSpPr/>
      </dsp:nvSpPr>
      <dsp:spPr>
        <a:xfrm>
          <a:off x="5169302" y="1529150"/>
          <a:ext cx="669375" cy="66937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A067EF-3D3C-4A2F-92E2-D33D603CF00E}">
      <dsp:nvSpPr>
        <dsp:cNvPr id="0" name=""/>
        <dsp:cNvSpPr/>
      </dsp:nvSpPr>
      <dsp:spPr>
        <a:xfrm>
          <a:off x="4547739" y="2810525"/>
          <a:ext cx="1912500" cy="179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cap="all"/>
          </a:pPr>
          <a:r>
            <a:rPr lang="en-US" sz="1400" kern="1200" cap="none" dirty="0" smtClean="0"/>
            <a:t>We hope that monitoring these tragic events and studying the data relating to them can help to avoid a recurrence of these. We are all human beings.</a:t>
          </a:r>
          <a:endParaRPr lang="en-US" sz="1400" kern="1200" cap="none" dirty="0"/>
        </a:p>
      </dsp:txBody>
      <dsp:txXfrm>
        <a:off x="4547739" y="2810525"/>
        <a:ext cx="1912500" cy="179437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E59D0E-B25B-4396-B7D0-99792F12CE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64E5083-1610-4639-9817-6731440CC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7FD0EE3-F2B6-4E75-95F6-68DE610B6BDB}"/>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D1C7B8FB-65E4-4925-A9D8-15A9BFD6F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554119-D7A7-4412-834F-A843202B70F5}"/>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85939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F8DDD2-1EE6-471D-B5A7-ACB8E5BF8E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7C4B6B7-9440-4F12-A2BC-7BD342CBB0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448DDA-5629-46B7-A16D-3F3EB685B841}"/>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EAFF2D94-B727-4D0D-960F-98FCB876B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DB933D9-E061-4B52-B978-8EA9776679E4}"/>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2231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1DE3CB0-DE28-46B6-94C4-439934970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15435E0-B0AA-4705-B26F-2349499101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9B06BD-2DF7-4F60-8473-2F92B3CA554D}"/>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4F17E2BC-08E6-4A43-A23A-1F69C45D7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6AD51D8-C2CF-4B7D-BD11-C8EBAAA5090F}"/>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417442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59168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350712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051592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110787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93826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ECAD0C-198D-4765-BD33-B991C6AF9CB1}"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812425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CAD0C-198D-4765-BD33-B991C6AF9CB1}"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394964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98225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E03E72-5C1F-4B6D-9649-4AE29E5F5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265E668-F4E0-45F1-9029-C0BCF711F4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98FCB0E-50BB-4584-98B0-4651D5319615}"/>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D06E4BD8-1046-4F52-9405-8AEFBA3E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6A6C7F-8415-4E6B-8AF4-975508018BD8}"/>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162116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575335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4023251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255681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532178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898356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992179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98336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9838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5757344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19986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BAE33F-E87F-4CB2-B272-15CE4BBF08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0EA6657-B9ED-48E4-8E5B-6FE2EE5F56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E1BDB47-84CD-41A3-8A50-1361AB05D1CC}"/>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2E06AC5A-6811-468E-A646-1A67EE03B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5A3F6BC-067A-4B9C-8CA6-D7C4923140B1}"/>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562211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646587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118175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544088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184560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ECAD0C-198D-4765-BD33-B991C6AF9CB1}"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872248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CAD0C-198D-4765-BD33-B991C6AF9CB1}"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589066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497288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421293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419107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12639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C78CDF-B170-437F-AF5E-4836C82D0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6C0438B-3A20-4884-B2B8-34EB5CC74F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97EEBD7-8A77-4D8B-8E89-E1E0660122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7649A89-0A89-40D9-A19F-34211F7D6E4B}"/>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a:extLst>
              <a:ext uri="{FF2B5EF4-FFF2-40B4-BE49-F238E27FC236}">
                <a16:creationId xmlns:a16="http://schemas.microsoft.com/office/drawing/2014/main" xmlns="" id="{AF1EA0C3-992B-4EDA-8F07-B821448AA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87B5911-0B99-4C5C-9C77-91BFBA47DC49}"/>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0223046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5803162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301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314429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9743821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3910246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ECAD0C-198D-4765-BD33-B991C6AF9CB1}"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71901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5F163D-533E-49E1-B756-0373845A8F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65697B7-1907-4255-BB38-79FB51550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C22AC4A-F6B7-48AA-BCE8-44E8AD288A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5BDD018-7E73-4D40-95F3-20F5A7569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D8D96E6-164A-4FE3-B109-1A6FEAFA84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88F0DA9-3D2D-476E-8633-9E3D73D6AA25}"/>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8" name="Footer Placeholder 7">
            <a:extLst>
              <a:ext uri="{FF2B5EF4-FFF2-40B4-BE49-F238E27FC236}">
                <a16:creationId xmlns:a16="http://schemas.microsoft.com/office/drawing/2014/main" xmlns="" id="{23FF4754-686E-49E1-94B1-8B9DABA5F1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4ED7D32-B785-4C92-B1BF-7EE20422B2A2}"/>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86147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144549-5B12-4FBE-888C-B79919969D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22699B6-379D-4853-B720-D08C2D81FFB5}"/>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4" name="Footer Placeholder 3">
            <a:extLst>
              <a:ext uri="{FF2B5EF4-FFF2-40B4-BE49-F238E27FC236}">
                <a16:creationId xmlns:a16="http://schemas.microsoft.com/office/drawing/2014/main" xmlns="" id="{7A526DD6-4D71-4100-A3C1-79D9843BEF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6A64A0F-66E1-4B1A-9D0A-7EB4DFAE9FBC}"/>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45660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1DCF026-DDFA-455F-B614-3D763D1C0927}"/>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3" name="Footer Placeholder 2">
            <a:extLst>
              <a:ext uri="{FF2B5EF4-FFF2-40B4-BE49-F238E27FC236}">
                <a16:creationId xmlns:a16="http://schemas.microsoft.com/office/drawing/2014/main" xmlns="" id="{5D211988-3058-4922-92AA-181A9AED01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9287723-D39D-433B-A313-852E4341A77E}"/>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965423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80A4C-7CF5-45C7-8ADF-538DC0B6C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D685942-13B2-485D-A41D-E0398C9C7D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09DD4C6-C157-4DEA-9D33-0573441F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5CF6833-2A9F-4151-A09B-61B212C659A2}"/>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a:extLst>
              <a:ext uri="{FF2B5EF4-FFF2-40B4-BE49-F238E27FC236}">
                <a16:creationId xmlns:a16="http://schemas.microsoft.com/office/drawing/2014/main" xmlns="" id="{EEA458EC-878F-4EAC-BA69-41F0D27AC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E94A24B-7E46-4678-847B-28E4E2E16392}"/>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90510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3EAB4-41F3-4C20-8C04-F4F15EF68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F7051B9-2D0B-41E0-85F9-95F4EE30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D7456F5-1338-477F-A65F-DA9C3DD79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135DB79-E0D2-4CA9-99F8-D1BC261E1DA9}"/>
              </a:ext>
            </a:extLst>
          </p:cNvPr>
          <p:cNvSpPr>
            <a:spLocks noGrp="1"/>
          </p:cNvSpPr>
          <p:nvPr>
            <p:ph type="dt" sz="half" idx="10"/>
          </p:nvPr>
        </p:nvSpPr>
        <p:spPr/>
        <p:txBody>
          <a:bodyPr/>
          <a:lstStyle/>
          <a:p>
            <a:fld id="{9DECAD0C-198D-4765-BD33-B991C6AF9CB1}" type="datetimeFigureOut">
              <a:rPr lang="en-US" smtClean="0"/>
              <a:t>12/1/2019</a:t>
            </a:fld>
            <a:endParaRPr lang="en-US"/>
          </a:p>
        </p:txBody>
      </p:sp>
      <p:sp>
        <p:nvSpPr>
          <p:cNvPr id="6" name="Footer Placeholder 5">
            <a:extLst>
              <a:ext uri="{FF2B5EF4-FFF2-40B4-BE49-F238E27FC236}">
                <a16:creationId xmlns:a16="http://schemas.microsoft.com/office/drawing/2014/main" xmlns="" id="{800FF7AE-6102-4DE1-A4B6-16601BFAF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01E5742-1FDA-499A-8FDF-B118F6BC1DFF}"/>
              </a:ext>
            </a:extLst>
          </p:cNvPr>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1504524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A180E38-0ACF-43BA-A5F3-B1138A363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C0EB32E-061F-4145-B4D8-5D1CEF66D9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F24A52-EDEA-4B3D-8FB3-112FD5B0E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CAD0C-198D-4765-BD33-B991C6AF9CB1}" type="datetimeFigureOut">
              <a:rPr lang="en-US" smtClean="0"/>
              <a:t>12/1/2019</a:t>
            </a:fld>
            <a:endParaRPr lang="en-US"/>
          </a:p>
        </p:txBody>
      </p:sp>
      <p:sp>
        <p:nvSpPr>
          <p:cNvPr id="5" name="Footer Placeholder 4">
            <a:extLst>
              <a:ext uri="{FF2B5EF4-FFF2-40B4-BE49-F238E27FC236}">
                <a16:creationId xmlns:a16="http://schemas.microsoft.com/office/drawing/2014/main" xmlns="" id="{130127B9-87C2-41D6-B9DE-1229B6291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EE9DEC9-9B55-4EAF-ADFA-156CFED47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54944-003E-4B87-9B72-24DB06735BEC}" type="slidenum">
              <a:rPr lang="en-US" smtClean="0"/>
              <a:t>‹#›</a:t>
            </a:fld>
            <a:endParaRPr lang="en-US"/>
          </a:p>
        </p:txBody>
      </p:sp>
    </p:spTree>
    <p:extLst>
      <p:ext uri="{BB962C8B-B14F-4D97-AF65-F5344CB8AC3E}">
        <p14:creationId xmlns:p14="http://schemas.microsoft.com/office/powerpoint/2010/main" val="357212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ECAD0C-198D-4765-BD33-B991C6AF9CB1}" type="datetimeFigureOut">
              <a:rPr lang="en-US" smtClean="0"/>
              <a:t>12/1/2019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5954944-003E-4B87-9B72-24DB06735BEC}" type="slidenum">
              <a:rPr lang="en-US" smtClean="0"/>
              <a:t>‹#›</a:t>
            </a:fld>
            <a:endParaRPr lang="en-US"/>
          </a:p>
        </p:txBody>
      </p:sp>
    </p:spTree>
    <p:extLst>
      <p:ext uri="{BB962C8B-B14F-4D97-AF65-F5344CB8AC3E}">
        <p14:creationId xmlns:p14="http://schemas.microsoft.com/office/powerpoint/2010/main" val="4093448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ECAD0C-198D-4765-BD33-B991C6AF9CB1}" type="datetimeFigureOut">
              <a:rPr lang="en-US" smtClean="0"/>
              <a:t>12/1/2019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5954944-003E-4B87-9B72-24DB06735BEC}" type="slidenum">
              <a:rPr lang="en-US" smtClean="0"/>
              <a:t>‹#›</a:t>
            </a:fld>
            <a:endParaRPr lang="en-US"/>
          </a:p>
        </p:txBody>
      </p:sp>
    </p:spTree>
    <p:extLst>
      <p:ext uri="{BB962C8B-B14F-4D97-AF65-F5344CB8AC3E}">
        <p14:creationId xmlns:p14="http://schemas.microsoft.com/office/powerpoint/2010/main" val="8166992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58E3C2-C6AA-4724-8A8B-19D8D5457BF2}"/>
              </a:ext>
            </a:extLst>
          </p:cNvPr>
          <p:cNvSpPr>
            <a:spLocks noGrp="1"/>
          </p:cNvSpPr>
          <p:nvPr>
            <p:ph type="ctrTitle"/>
          </p:nvPr>
        </p:nvSpPr>
        <p:spPr>
          <a:xfrm>
            <a:off x="1524000" y="1135242"/>
            <a:ext cx="9144000" cy="2387600"/>
          </a:xfrm>
        </p:spPr>
        <p:txBody>
          <a:bodyPr>
            <a:normAutofit fontScale="90000"/>
          </a:bodyPr>
          <a:lstStyle/>
          <a:p>
            <a:r>
              <a:rPr lang="en-US" dirty="0" smtClean="0"/>
              <a:t>Analysis of Missing Migrants across different Geographic Regions</a:t>
            </a:r>
            <a:endParaRPr lang="en-US" dirty="0"/>
          </a:p>
        </p:txBody>
      </p:sp>
      <p:sp>
        <p:nvSpPr>
          <p:cNvPr id="3" name="Subtitle 2">
            <a:extLst>
              <a:ext uri="{FF2B5EF4-FFF2-40B4-BE49-F238E27FC236}">
                <a16:creationId xmlns:a16="http://schemas.microsoft.com/office/drawing/2014/main" xmlns="" id="{BE7FEF77-A3E1-465A-BFA2-F478882F4DD0}"/>
              </a:ext>
            </a:extLst>
          </p:cNvPr>
          <p:cNvSpPr>
            <a:spLocks noGrp="1"/>
          </p:cNvSpPr>
          <p:nvPr>
            <p:ph type="subTitle" idx="1"/>
          </p:nvPr>
        </p:nvSpPr>
        <p:spPr>
          <a:xfrm>
            <a:off x="1167834" y="4429650"/>
            <a:ext cx="8825658" cy="861420"/>
          </a:xfrm>
        </p:spPr>
        <p:txBody>
          <a:bodyPr>
            <a:noAutofit/>
          </a:bodyPr>
          <a:lstStyle/>
          <a:p>
            <a:endParaRPr lang="en-US" sz="2000" dirty="0" smtClean="0"/>
          </a:p>
          <a:p>
            <a:endParaRPr lang="en-US" sz="2000" dirty="0"/>
          </a:p>
          <a:p>
            <a:r>
              <a:rPr lang="en-US" sz="2000" dirty="0" err="1" smtClean="0"/>
              <a:t>Omkar</a:t>
            </a:r>
            <a:r>
              <a:rPr lang="en-US" sz="2000" dirty="0" smtClean="0"/>
              <a:t> </a:t>
            </a:r>
            <a:r>
              <a:rPr lang="en-US" sz="2000" dirty="0"/>
              <a:t>Ashok </a:t>
            </a:r>
            <a:r>
              <a:rPr lang="en-US" sz="2000" dirty="0" err="1" smtClean="0"/>
              <a:t>Kalange</a:t>
            </a:r>
            <a:endParaRPr lang="en-US" sz="2000" dirty="0"/>
          </a:p>
          <a:p>
            <a:r>
              <a:rPr lang="en-US" sz="2000" dirty="0"/>
              <a:t>Ayush </a:t>
            </a:r>
            <a:r>
              <a:rPr lang="en-US" sz="2000" dirty="0" err="1"/>
              <a:t>Awadhesh</a:t>
            </a:r>
            <a:r>
              <a:rPr lang="en-US" sz="2000" dirty="0"/>
              <a:t> Pandey</a:t>
            </a:r>
          </a:p>
        </p:txBody>
      </p:sp>
    </p:spTree>
    <p:extLst>
      <p:ext uri="{BB962C8B-B14F-4D97-AF65-F5344CB8AC3E}">
        <p14:creationId xmlns:p14="http://schemas.microsoft.com/office/powerpoint/2010/main" val="54382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1" y="3134083"/>
            <a:ext cx="10515600" cy="1325563"/>
          </a:xfrm>
        </p:spPr>
        <p:txBody>
          <a:bodyPr/>
          <a:lstStyle/>
          <a:p>
            <a:r>
              <a:rPr lang="en-US" dirty="0" smtClean="0">
                <a:solidFill>
                  <a:schemeClr val="tx1"/>
                </a:solidFill>
              </a:rPr>
              <a:t>Visualizing the Causes of Death</a:t>
            </a:r>
            <a:endParaRPr lang="en-US" dirty="0">
              <a:solidFill>
                <a:schemeClr val="tx1"/>
              </a:solidFill>
            </a:endParaRPr>
          </a:p>
        </p:txBody>
      </p:sp>
    </p:spTree>
    <p:extLst>
      <p:ext uri="{BB962C8B-B14F-4D97-AF65-F5344CB8AC3E}">
        <p14:creationId xmlns:p14="http://schemas.microsoft.com/office/powerpoint/2010/main" val="2100933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6">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61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6D3853F7-DE61-4B09-BBE6-F0D81E7FBC07}"/>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smtClean="0">
                <a:solidFill>
                  <a:srgbClr val="FFFFFF"/>
                </a:solidFill>
              </a:rPr>
              <a:t>North Africa Region</a:t>
            </a:r>
            <a:endParaRPr lang="en-US" dirty="0">
              <a:solidFill>
                <a:srgbClr val="FFFFFF"/>
              </a:solidFill>
            </a:endParaRPr>
          </a:p>
        </p:txBody>
      </p:sp>
      <p:sp>
        <p:nvSpPr>
          <p:cNvPr id="36" name="Rectangle 28">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0939558A-F731-4884-B234-B61BF1514CF7}"/>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pPr lvl="0"/>
            <a:r>
              <a:rPr lang="en-US" sz="2000" dirty="0">
                <a:solidFill>
                  <a:schemeClr val="bg1"/>
                </a:solidFill>
              </a:rPr>
              <a:t>Most of the people died due to sickness in 2016.</a:t>
            </a:r>
          </a:p>
          <a:p>
            <a:pPr lvl="0"/>
            <a:r>
              <a:rPr lang="en-US" sz="2000" dirty="0">
                <a:solidFill>
                  <a:schemeClr val="bg1"/>
                </a:solidFill>
              </a:rPr>
              <a:t>More deaths were due to vehicle accidents and drowning in 2017.</a:t>
            </a:r>
          </a:p>
          <a:p>
            <a:pPr lvl="0"/>
            <a:r>
              <a:rPr lang="en-US" sz="2000" dirty="0">
                <a:solidFill>
                  <a:schemeClr val="bg1"/>
                </a:solidFill>
              </a:rPr>
              <a:t>In 2018, more people died due sickness and lack of medicinal access.</a:t>
            </a:r>
          </a:p>
          <a:p>
            <a:pPr lvl="0"/>
            <a:r>
              <a:rPr lang="en-US" sz="2000" dirty="0">
                <a:solidFill>
                  <a:schemeClr val="bg1"/>
                </a:solidFill>
              </a:rPr>
              <a:t>In 2019, the major cause of death was Hypothermia.</a:t>
            </a:r>
            <a:endParaRPr lang="en-US" sz="2000" dirty="0">
              <a:solidFill>
                <a:schemeClr val="bg1"/>
              </a:solidFill>
            </a:endParaRPr>
          </a:p>
        </p:txBody>
      </p:sp>
      <p:pic>
        <p:nvPicPr>
          <p:cNvPr id="9" name="Content Placeholder 8"/>
          <p:cNvPicPr>
            <a:picLocks noGrp="1" noChangeAspect="1"/>
          </p:cNvPicPr>
          <p:nvPr>
            <p:ph sz="half" idx="1"/>
          </p:nvPr>
        </p:nvPicPr>
        <p:blipFill>
          <a:blip r:embed="rId2"/>
          <a:stretch>
            <a:fillRect/>
          </a:stretch>
        </p:blipFill>
        <p:spPr>
          <a:xfrm>
            <a:off x="0" y="347730"/>
            <a:ext cx="7511866" cy="4237149"/>
          </a:xfrm>
          <a:prstGeom prst="rect">
            <a:avLst/>
          </a:prstGeom>
        </p:spPr>
      </p:pic>
    </p:spTree>
    <p:extLst>
      <p:ext uri="{BB962C8B-B14F-4D97-AF65-F5344CB8AC3E}">
        <p14:creationId xmlns:p14="http://schemas.microsoft.com/office/powerpoint/2010/main" val="631199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6">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61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6D3853F7-DE61-4B09-BBE6-F0D81E7FBC07}"/>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smtClean="0">
                <a:solidFill>
                  <a:srgbClr val="FFFFFF"/>
                </a:solidFill>
              </a:rPr>
              <a:t>Mediterranean region</a:t>
            </a:r>
            <a:endParaRPr lang="en-US" dirty="0">
              <a:solidFill>
                <a:srgbClr val="FFFFFF"/>
              </a:solidFill>
            </a:endParaRPr>
          </a:p>
        </p:txBody>
      </p:sp>
      <p:pic>
        <p:nvPicPr>
          <p:cNvPr id="8" name="Content Placeholder 7">
            <a:extLst>
              <a:ext uri="{FF2B5EF4-FFF2-40B4-BE49-F238E27FC236}">
                <a16:creationId xmlns:a16="http://schemas.microsoft.com/office/drawing/2014/main" xmlns="" id="{733A3B41-F885-459F-949D-6A889FB8D1A5}"/>
              </a:ext>
            </a:extLst>
          </p:cNvPr>
          <p:cNvPicPr>
            <a:picLocks noGrp="1" noChangeAspect="1"/>
          </p:cNvPicPr>
          <p:nvPr>
            <p:ph sz="half" idx="1"/>
          </p:nvPr>
        </p:nvPicPr>
        <p:blipFill rotWithShape="1">
          <a:blip r:embed="rId2"/>
          <a:srcRect t="4003" r="1" b="1376"/>
          <a:stretch/>
        </p:blipFill>
        <p:spPr>
          <a:xfrm>
            <a:off x="198758" y="347491"/>
            <a:ext cx="7058306" cy="4107392"/>
          </a:xfrm>
          <a:prstGeom prst="rect">
            <a:avLst/>
          </a:prstGeom>
        </p:spPr>
      </p:pic>
      <p:sp>
        <p:nvSpPr>
          <p:cNvPr id="36" name="Rectangle 28">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0939558A-F731-4884-B234-B61BF1514CF7}"/>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pPr marL="0" indent="0">
              <a:buNone/>
            </a:pPr>
            <a:r>
              <a:rPr lang="en-US" sz="2000" dirty="0">
                <a:solidFill>
                  <a:srgbClr val="FFFFFF"/>
                </a:solidFill>
              </a:rPr>
              <a:t>The most common cause of death was drowning in Mediterranean region over the years.</a:t>
            </a:r>
          </a:p>
        </p:txBody>
      </p:sp>
    </p:spTree>
    <p:extLst>
      <p:ext uri="{BB962C8B-B14F-4D97-AF65-F5344CB8AC3E}">
        <p14:creationId xmlns:p14="http://schemas.microsoft.com/office/powerpoint/2010/main" val="994061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6">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61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6D3853F7-DE61-4B09-BBE6-F0D81E7FBC07}"/>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smtClean="0">
                <a:solidFill>
                  <a:srgbClr val="FFFFFF"/>
                </a:solidFill>
              </a:rPr>
              <a:t>US Mexico Border</a:t>
            </a:r>
            <a:endParaRPr lang="en-US" dirty="0">
              <a:solidFill>
                <a:srgbClr val="FFFFFF"/>
              </a:solidFill>
            </a:endParaRPr>
          </a:p>
        </p:txBody>
      </p:sp>
      <p:sp>
        <p:nvSpPr>
          <p:cNvPr id="36" name="Rectangle 28">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0939558A-F731-4884-B234-B61BF1514CF7}"/>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lang="en-US" sz="2000" dirty="0">
                <a:solidFill>
                  <a:schemeClr val="bg1"/>
                </a:solidFill>
              </a:rPr>
              <a:t>The most common cause of death was drowning in US Mexico Border region over the years has been unknown(skeletal remains</a:t>
            </a:r>
            <a:r>
              <a:rPr lang="en-US" sz="2000" dirty="0" smtClean="0">
                <a:solidFill>
                  <a:schemeClr val="bg1"/>
                </a:solidFill>
              </a:rPr>
              <a:t>).</a:t>
            </a:r>
            <a:endParaRPr lang="en-US" sz="2000" dirty="0">
              <a:solidFill>
                <a:schemeClr val="bg1"/>
              </a:solidFill>
            </a:endParaRPr>
          </a:p>
        </p:txBody>
      </p:sp>
      <p:pic>
        <p:nvPicPr>
          <p:cNvPr id="9" name="Content Placeholder 4">
            <a:extLst>
              <a:ext uri="{FF2B5EF4-FFF2-40B4-BE49-F238E27FC236}">
                <a16:creationId xmlns:a16="http://schemas.microsoft.com/office/drawing/2014/main" xmlns="" id="{EBD441A8-7C13-4D08-A1BF-E1D89DCE84F0}"/>
              </a:ext>
            </a:extLst>
          </p:cNvPr>
          <p:cNvPicPr>
            <a:picLocks noGrp="1" noChangeAspect="1"/>
          </p:cNvPicPr>
          <p:nvPr>
            <p:ph sz="half" idx="1"/>
          </p:nvPr>
        </p:nvPicPr>
        <p:blipFill>
          <a:blip r:embed="rId2"/>
          <a:stretch>
            <a:fillRect/>
          </a:stretch>
        </p:blipFill>
        <p:spPr>
          <a:xfrm>
            <a:off x="425003" y="294037"/>
            <a:ext cx="6838680" cy="4210481"/>
          </a:xfrm>
          <a:prstGeom prst="rect">
            <a:avLst/>
          </a:prstGeom>
        </p:spPr>
      </p:pic>
    </p:spTree>
    <p:extLst>
      <p:ext uri="{BB962C8B-B14F-4D97-AF65-F5344CB8AC3E}">
        <p14:creationId xmlns:p14="http://schemas.microsoft.com/office/powerpoint/2010/main" val="4166625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5DF4F39-2E87-4072-9BF9-E25EB55EF4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a:solidFill>
                  <a:srgbClr val="FFFFFF"/>
                </a:solidFill>
                <a:latin typeface="+mj-lt"/>
                <a:ea typeface="+mj-ea"/>
                <a:cs typeface="+mj-cs"/>
              </a:rPr>
              <a:t>Yearwise Number of Incidents Regionwise</a:t>
            </a:r>
          </a:p>
        </p:txBody>
      </p:sp>
      <p:sp>
        <p:nvSpPr>
          <p:cNvPr id="4" name="Content Placeholder 3">
            <a:extLst>
              <a:ext uri="{FF2B5EF4-FFF2-40B4-BE49-F238E27FC236}">
                <a16:creationId xmlns:a16="http://schemas.microsoft.com/office/drawing/2014/main" xmlns="" id="{A6387244-8722-476B-A199-F4A655D5CE52}"/>
              </a:ext>
            </a:extLst>
          </p:cNvPr>
          <p:cNvSpPr>
            <a:spLocks noGrp="1"/>
          </p:cNvSpPr>
          <p:nvPr>
            <p:ph sz="half" idx="2"/>
          </p:nvPr>
        </p:nvSpPr>
        <p:spPr>
          <a:xfrm>
            <a:off x="1524000" y="1525638"/>
            <a:ext cx="9144000" cy="420001"/>
          </a:xfrm>
        </p:spPr>
        <p:txBody>
          <a:bodyPr vert="horz" lIns="91440" tIns="45720" rIns="91440" bIns="45720" rtlCol="0">
            <a:normAutofit/>
          </a:bodyPr>
          <a:lstStyle/>
          <a:p>
            <a:pPr marL="0" indent="0" algn="ctr">
              <a:buNone/>
            </a:pPr>
            <a:endParaRPr lang="en-US" sz="2000" kern="1200" dirty="0">
              <a:solidFill>
                <a:srgbClr val="FDBC5C"/>
              </a:solidFill>
              <a:latin typeface="+mn-lt"/>
              <a:ea typeface="+mn-ea"/>
              <a:cs typeface="+mn-cs"/>
            </a:endParaRPr>
          </a:p>
        </p:txBody>
      </p:sp>
      <p:cxnSp>
        <p:nvCxnSpPr>
          <p:cNvPr id="15" name="Straight Connector 11">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p:cNvPicPr>
            <a:picLocks noGrp="1"/>
          </p:cNvPicPr>
          <p:nvPr>
            <p:ph sz="half" idx="1"/>
          </p:nvPr>
        </p:nvPicPr>
        <p:blipFill>
          <a:blip r:embed="rId2"/>
          <a:stretch>
            <a:fillRect/>
          </a:stretch>
        </p:blipFill>
        <p:spPr bwMode="auto">
          <a:xfrm>
            <a:off x="1957588" y="2266681"/>
            <a:ext cx="8113690" cy="4475409"/>
          </a:xfrm>
          <a:prstGeom prst="rect">
            <a:avLst/>
          </a:prstGeom>
          <a:noFill/>
          <a:ln w="9525">
            <a:noFill/>
            <a:headEnd/>
            <a:tailEnd/>
          </a:ln>
        </p:spPr>
      </p:pic>
    </p:spTree>
    <p:extLst>
      <p:ext uri="{BB962C8B-B14F-4D97-AF65-F5344CB8AC3E}">
        <p14:creationId xmlns:p14="http://schemas.microsoft.com/office/powerpoint/2010/main" val="1753272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62622-23EB-438D-895F-08A62C2D9453}"/>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700" kern="1200" dirty="0" err="1">
                <a:solidFill>
                  <a:schemeClr val="tx1"/>
                </a:solidFill>
                <a:latin typeface="+mj-lt"/>
                <a:ea typeface="+mj-ea"/>
                <a:cs typeface="+mj-cs"/>
              </a:rPr>
              <a:t>Yearwise</a:t>
            </a:r>
            <a:r>
              <a:rPr lang="en-US" sz="3700" kern="1200" dirty="0">
                <a:solidFill>
                  <a:schemeClr val="tx1"/>
                </a:solidFill>
                <a:latin typeface="+mj-lt"/>
                <a:ea typeface="+mj-ea"/>
                <a:cs typeface="+mj-cs"/>
              </a:rPr>
              <a:t> No. of Deaths </a:t>
            </a:r>
            <a:r>
              <a:rPr lang="en-US" sz="3700" kern="1200" dirty="0" err="1">
                <a:solidFill>
                  <a:schemeClr val="tx1"/>
                </a:solidFill>
                <a:latin typeface="+mj-lt"/>
                <a:ea typeface="+mj-ea"/>
                <a:cs typeface="+mj-cs"/>
              </a:rPr>
              <a:t>Regionwise</a:t>
            </a:r>
            <a:endParaRPr lang="en-US" sz="3700" kern="1200" dirty="0">
              <a:solidFill>
                <a:schemeClr val="tx1"/>
              </a:solidFill>
              <a:latin typeface="+mj-lt"/>
              <a:ea typeface="+mj-ea"/>
              <a:cs typeface="+mj-cs"/>
            </a:endParaRPr>
          </a:p>
        </p:txBody>
      </p:sp>
      <p:sp>
        <p:nvSpPr>
          <p:cNvPr id="15" name="Freeform: Shape 9">
            <a:extLst>
              <a:ext uri="{FF2B5EF4-FFF2-40B4-BE49-F238E27FC236}">
                <a16:creationId xmlns:a16="http://schemas.microsoft.com/office/drawing/2014/main" xmlns="" id="{05C7EBC3-4672-4DAB-81C2-58661FAFAE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xmlns="" id="{40BF962F-4C6F-461E-86F2-C43F56CC93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2E94A4F7-38E4-45EA-8E2E-CE1B5766B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xmlns="" id="{9E47082B-6DD1-4F6A-835D-93F5AC00DB59}"/>
              </a:ext>
            </a:extLst>
          </p:cNvPr>
          <p:cNvSpPr>
            <a:spLocks noGrp="1"/>
          </p:cNvSpPr>
          <p:nvPr>
            <p:ph sz="half" idx="2"/>
          </p:nvPr>
        </p:nvSpPr>
        <p:spPr>
          <a:xfrm>
            <a:off x="838200" y="2173288"/>
            <a:ext cx="3603171" cy="3639684"/>
          </a:xfrm>
        </p:spPr>
        <p:txBody>
          <a:bodyPr vert="horz" lIns="91440" tIns="45720" rIns="91440" bIns="45720" rtlCol="0" anchor="ctr">
            <a:normAutofit/>
          </a:bodyPr>
          <a:lstStyle/>
          <a:p>
            <a:r>
              <a:rPr lang="en-US" sz="2000" dirty="0">
                <a:solidFill>
                  <a:srgbClr val="FFFFFF"/>
                </a:solidFill>
              </a:rPr>
              <a:t>The number of deaths peaked in 2018 in US Mexico Border</a:t>
            </a:r>
          </a:p>
          <a:p>
            <a:r>
              <a:rPr lang="en-US" sz="2000" dirty="0">
                <a:solidFill>
                  <a:srgbClr val="FFFFFF"/>
                </a:solidFill>
              </a:rPr>
              <a:t>The number of deaths peaked in 2016 in North Africa</a:t>
            </a:r>
          </a:p>
          <a:p>
            <a:r>
              <a:rPr lang="en-US" sz="2000" dirty="0">
                <a:solidFill>
                  <a:srgbClr val="FFFFFF"/>
                </a:solidFill>
              </a:rPr>
              <a:t>The number of deaths peaked in 2018 in Sub Saharan Africa</a:t>
            </a:r>
          </a:p>
          <a:p>
            <a:r>
              <a:rPr lang="en-US" sz="2000" dirty="0">
                <a:solidFill>
                  <a:srgbClr val="FFFFFF"/>
                </a:solidFill>
              </a:rPr>
              <a:t>The number of deaths peaked in 2015 in Mediterranean</a:t>
            </a:r>
          </a:p>
          <a:p>
            <a:r>
              <a:rPr lang="en-US" sz="2000" b="1" i="1" dirty="0">
                <a:solidFill>
                  <a:srgbClr val="FF0000"/>
                </a:solidFill>
              </a:rPr>
              <a:t>All this invites speculation as to what events led to these peaks.</a:t>
            </a:r>
          </a:p>
        </p:txBody>
      </p:sp>
      <p:pic>
        <p:nvPicPr>
          <p:cNvPr id="5" name="Content Placeholder 4" descr="A close up of a map&#10;&#10;Description automatically generated">
            <a:extLst>
              <a:ext uri="{FF2B5EF4-FFF2-40B4-BE49-F238E27FC236}">
                <a16:creationId xmlns:a16="http://schemas.microsoft.com/office/drawing/2014/main" xmlns="" id="{5E4A48B8-4827-4462-8D53-0A8F4E9E3B18}"/>
              </a:ext>
            </a:extLst>
          </p:cNvPr>
          <p:cNvPicPr>
            <a:picLocks noGrp="1" noChangeAspect="1"/>
          </p:cNvPicPr>
          <p:nvPr>
            <p:ph sz="half" idx="1"/>
          </p:nvPr>
        </p:nvPicPr>
        <p:blipFill>
          <a:blip r:embed="rId2"/>
          <a:stretch>
            <a:fillRect/>
          </a:stretch>
        </p:blipFill>
        <p:spPr>
          <a:xfrm>
            <a:off x="5854307" y="2292439"/>
            <a:ext cx="6337693" cy="401820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029740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463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5354699-EE87-4B4E-A491-1AF73645E62C}"/>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3700" dirty="0" smtClean="0">
                <a:solidFill>
                  <a:srgbClr val="FFFFFF"/>
                </a:solidFill>
              </a:rPr>
              <a:t>Visualizing Male/Female </a:t>
            </a:r>
            <a:r>
              <a:rPr lang="en-US" sz="3700" dirty="0">
                <a:solidFill>
                  <a:srgbClr val="FFFFFF"/>
                </a:solidFill>
              </a:rPr>
              <a:t>Deaths </a:t>
            </a:r>
            <a:r>
              <a:rPr lang="en-US" sz="3700" dirty="0" smtClean="0">
                <a:solidFill>
                  <a:srgbClr val="FFFFFF"/>
                </a:solidFill>
              </a:rPr>
              <a:t>Region wise</a:t>
            </a:r>
            <a:endParaRPr lang="en-US" sz="3700" dirty="0">
              <a:solidFill>
                <a:srgbClr val="FFFFFF"/>
              </a:solidFill>
            </a:endParaRPr>
          </a:p>
        </p:txBody>
      </p:sp>
      <p:sp>
        <p:nvSpPr>
          <p:cNvPr id="12" name="Rectangle 11">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358984C8-8068-4518-88E2-CDBC69D6AAF8}"/>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lang="en-US" sz="2000">
                <a:solidFill>
                  <a:srgbClr val="FFFFFF"/>
                </a:solidFill>
              </a:rPr>
              <a:t>The male female number of deaths clearly shows the number of males is always higher than the number of females over the years and all over the region.</a:t>
            </a:r>
          </a:p>
        </p:txBody>
      </p:sp>
      <p:pic>
        <p:nvPicPr>
          <p:cNvPr id="8" name="Picture"/>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76516" y="231820"/>
            <a:ext cx="6671257" cy="4301543"/>
          </a:xfrm>
          <a:prstGeom prst="rect">
            <a:avLst/>
          </a:prstGeom>
          <a:noFill/>
          <a:ln w="9525">
            <a:noFill/>
            <a:headEnd/>
            <a:tailEnd/>
          </a:ln>
        </p:spPr>
      </p:pic>
    </p:spTree>
    <p:extLst>
      <p:ext uri="{BB962C8B-B14F-4D97-AF65-F5344CB8AC3E}">
        <p14:creationId xmlns:p14="http://schemas.microsoft.com/office/powerpoint/2010/main" val="35112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D1C40C08-8AD8-483A-8E43-E47FED61D44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5" name="Title 4">
            <a:extLst>
              <a:ext uri="{FF2B5EF4-FFF2-40B4-BE49-F238E27FC236}">
                <a16:creationId xmlns:a16="http://schemas.microsoft.com/office/drawing/2014/main" xmlns="" id="{3098E175-9A6E-44D6-BA09-426020AE6D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Statistical Analysis</a:t>
            </a:r>
          </a:p>
        </p:txBody>
      </p:sp>
      <p:sp>
        <p:nvSpPr>
          <p:cNvPr id="6" name="Text Placeholder 5">
            <a:extLst>
              <a:ext uri="{FF2B5EF4-FFF2-40B4-BE49-F238E27FC236}">
                <a16:creationId xmlns:a16="http://schemas.microsoft.com/office/drawing/2014/main" xmlns="" id="{B6C209D8-6C45-4FBB-84E3-1840384F062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4080599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333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F5B565A-8C82-47FD-A995-FC854A000B3F}"/>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PMF of North Africa – No. of Deaths per day(Yearwise)</a:t>
            </a:r>
          </a:p>
        </p:txBody>
      </p:sp>
      <p:sp>
        <p:nvSpPr>
          <p:cNvPr id="17" name="Rectangle 13">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xmlns="" id="{2E822FB3-FADD-4F2E-A14B-075D37CE72F7}"/>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pPr marL="0" indent="0">
              <a:buNone/>
            </a:pPr>
            <a:r>
              <a:rPr lang="en-US" sz="2000" dirty="0" smtClean="0">
                <a:solidFill>
                  <a:srgbClr val="FFFFFF"/>
                </a:solidFill>
              </a:rPr>
              <a:t>Over the years, the number of deaths per day at North Africa have declined.</a:t>
            </a:r>
            <a:endParaRPr lang="en-US" sz="2000" dirty="0">
              <a:solidFill>
                <a:srgbClr val="FFFFFF"/>
              </a:solidFill>
            </a:endParaRPr>
          </a:p>
        </p:txBody>
      </p:sp>
      <p:pic>
        <p:nvPicPr>
          <p:cNvPr id="8" name="Picture"/>
          <p:cNvPicPr>
            <a:picLocks noGrp="1"/>
          </p:cNvPicPr>
          <p:nvPr>
            <p:ph sz="half" idx="1"/>
          </p:nvPr>
        </p:nvPicPr>
        <p:blipFill>
          <a:blip r:embed="rId2"/>
          <a:stretch>
            <a:fillRect/>
          </a:stretch>
        </p:blipFill>
        <p:spPr bwMode="auto">
          <a:xfrm>
            <a:off x="691920" y="141667"/>
            <a:ext cx="6339943" cy="4262907"/>
          </a:xfrm>
          <a:prstGeom prst="rect">
            <a:avLst/>
          </a:prstGeom>
          <a:noFill/>
          <a:ln w="9525">
            <a:noFill/>
            <a:headEnd/>
            <a:tailEnd/>
          </a:ln>
        </p:spPr>
      </p:pic>
    </p:spTree>
    <p:extLst>
      <p:ext uri="{BB962C8B-B14F-4D97-AF65-F5344CB8AC3E}">
        <p14:creationId xmlns:p14="http://schemas.microsoft.com/office/powerpoint/2010/main" val="928575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31F7700-DD0F-4E11-BEA5-E5C546B15EF5}"/>
              </a:ext>
            </a:extLst>
          </p:cNvPr>
          <p:cNvSpPr>
            <a:spLocks noGrp="1"/>
          </p:cNvSpPr>
          <p:nvPr>
            <p:ph type="title"/>
          </p:nvPr>
        </p:nvSpPr>
        <p:spPr>
          <a:xfrm>
            <a:off x="817202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CDF Of North Africa – No. of Deaths per day(Yearwise)</a:t>
            </a:r>
          </a:p>
        </p:txBody>
      </p:sp>
      <p:pic>
        <p:nvPicPr>
          <p:cNvPr id="7" name="Content Placeholder 6">
            <a:extLst>
              <a:ext uri="{FF2B5EF4-FFF2-40B4-BE49-F238E27FC236}">
                <a16:creationId xmlns:a16="http://schemas.microsoft.com/office/drawing/2014/main" xmlns="" id="{412E0F2C-A464-4DBF-AF4F-EB9000F00A4B}"/>
              </a:ext>
            </a:extLst>
          </p:cNvPr>
          <p:cNvPicPr>
            <a:picLocks noGrp="1" noChangeAspect="1"/>
          </p:cNvPicPr>
          <p:nvPr>
            <p:ph sz="half" idx="1"/>
          </p:nvPr>
        </p:nvPicPr>
        <p:blipFill>
          <a:blip r:embed="rId2"/>
          <a:stretch>
            <a:fillRect/>
          </a:stretch>
        </p:blipFill>
        <p:spPr>
          <a:xfrm>
            <a:off x="649563" y="1278000"/>
            <a:ext cx="6250769" cy="4141133"/>
          </a:xfrm>
          <a:prstGeom prst="rect">
            <a:avLst/>
          </a:prstGeom>
        </p:spPr>
      </p:pic>
      <p:sp>
        <p:nvSpPr>
          <p:cNvPr id="6" name="Content Placeholder 5">
            <a:extLst>
              <a:ext uri="{FF2B5EF4-FFF2-40B4-BE49-F238E27FC236}">
                <a16:creationId xmlns:a16="http://schemas.microsoft.com/office/drawing/2014/main" xmlns="" id="{D076277F-8837-47A2-9A16-8210EB35259D}"/>
              </a:ext>
            </a:extLst>
          </p:cNvPr>
          <p:cNvSpPr>
            <a:spLocks noGrp="1"/>
          </p:cNvSpPr>
          <p:nvPr>
            <p:ph sz="half" idx="2"/>
          </p:nvPr>
        </p:nvSpPr>
        <p:spPr>
          <a:xfrm>
            <a:off x="8172028" y="2638044"/>
            <a:ext cx="3363974" cy="3415622"/>
          </a:xfrm>
        </p:spPr>
        <p:txBody>
          <a:bodyPr vert="horz" lIns="91440" tIns="45720" rIns="91440" bIns="45720" rtlCol="0">
            <a:normAutofit/>
          </a:bodyPr>
          <a:lstStyle/>
          <a:p>
            <a:r>
              <a:rPr lang="en-US" sz="2000">
                <a:solidFill>
                  <a:schemeClr val="bg1"/>
                </a:solidFill>
              </a:rPr>
              <a:t>The 4 plots show the Cumulative Distribution Function of the number of deaths of people per day in North Africa each year respectively.</a:t>
            </a:r>
          </a:p>
          <a:p>
            <a:endParaRPr lang="en-US" sz="2000">
              <a:solidFill>
                <a:schemeClr val="bg1"/>
              </a:solidFill>
            </a:endParaRPr>
          </a:p>
        </p:txBody>
      </p:sp>
    </p:spTree>
    <p:extLst>
      <p:ext uri="{BB962C8B-B14F-4D97-AF65-F5344CB8AC3E}">
        <p14:creationId xmlns:p14="http://schemas.microsoft.com/office/powerpoint/2010/main" val="1320499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8E5C12A4-CC38-428B-941C-EF605F9C9928}"/>
              </a:ext>
            </a:extLst>
          </p:cNvPr>
          <p:cNvSpPr>
            <a:spLocks noGrp="1"/>
          </p:cNvSpPr>
          <p:nvPr>
            <p:ph type="title"/>
          </p:nvPr>
        </p:nvSpPr>
        <p:spPr>
          <a:xfrm>
            <a:off x="863029" y="1012004"/>
            <a:ext cx="3416158" cy="4795408"/>
          </a:xfrm>
        </p:spPr>
        <p:txBody>
          <a:bodyPr>
            <a:normAutofit/>
          </a:bodyPr>
          <a:lstStyle/>
          <a:p>
            <a:r>
              <a:rPr lang="en-US">
                <a:solidFill>
                  <a:srgbClr val="FFFFFF"/>
                </a:solidFill>
              </a:rPr>
              <a:t>Objectives</a:t>
            </a:r>
          </a:p>
        </p:txBody>
      </p:sp>
      <p:graphicFrame>
        <p:nvGraphicFramePr>
          <p:cNvPr id="5" name="Content Placeholder 2">
            <a:extLst>
              <a:ext uri="{FF2B5EF4-FFF2-40B4-BE49-F238E27FC236}">
                <a16:creationId xmlns:a16="http://schemas.microsoft.com/office/drawing/2014/main" xmlns="" id="{88EACDE0-EE6D-4D4E-A6DB-63D2F4DEA95A}"/>
              </a:ext>
            </a:extLst>
          </p:cNvPr>
          <p:cNvGraphicFramePr>
            <a:graphicFrameLocks noGrp="1"/>
          </p:cNvGraphicFramePr>
          <p:nvPr>
            <p:ph idx="1"/>
            <p:extLst>
              <p:ext uri="{D42A27DB-BD31-4B8C-83A1-F6EECF244321}">
                <p14:modId xmlns:p14="http://schemas.microsoft.com/office/powerpoint/2010/main" val="21786848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103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60FCA6E-0894-46CD-BD49-5955A51E00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E78C6E4B-A1F1-4B6C-97EC-BE997495D6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xmlns="" id="{3BFBFB67-811E-4DA6-AF4C-4CCCEF3D049E}"/>
              </a:ext>
            </a:extLst>
          </p:cNvPr>
          <p:cNvSpPr>
            <a:spLocks noGrp="1"/>
          </p:cNvSpPr>
          <p:nvPr>
            <p:ph type="title"/>
          </p:nvPr>
        </p:nvSpPr>
        <p:spPr>
          <a:xfrm>
            <a:off x="950121" y="5529884"/>
            <a:ext cx="5693783" cy="1096331"/>
          </a:xfrm>
        </p:spPr>
        <p:txBody>
          <a:bodyPr vert="horz" lIns="91440" tIns="45720" rIns="91440" bIns="45720" rtlCol="0" anchor="ctr">
            <a:normAutofit/>
          </a:bodyPr>
          <a:lstStyle/>
          <a:p>
            <a:r>
              <a:rPr lang="en-US" sz="2800" kern="1200">
                <a:solidFill>
                  <a:srgbClr val="303030"/>
                </a:solidFill>
                <a:latin typeface="+mj-lt"/>
                <a:ea typeface="+mj-ea"/>
                <a:cs typeface="+mj-cs"/>
              </a:rPr>
              <a:t>PMF of Mexico – Total No. of Missing and Dead people per day(Yearwise)</a:t>
            </a:r>
          </a:p>
        </p:txBody>
      </p:sp>
      <p:pic>
        <p:nvPicPr>
          <p:cNvPr id="7" name="Content Placeholder 6">
            <a:extLst>
              <a:ext uri="{FF2B5EF4-FFF2-40B4-BE49-F238E27FC236}">
                <a16:creationId xmlns:a16="http://schemas.microsoft.com/office/drawing/2014/main" xmlns="" id="{7BACFE2D-B798-4541-A0BD-73E712277453}"/>
              </a:ext>
            </a:extLst>
          </p:cNvPr>
          <p:cNvPicPr>
            <a:picLocks noGrp="1" noChangeAspect="1"/>
          </p:cNvPicPr>
          <p:nvPr>
            <p:ph sz="half" idx="1"/>
          </p:nvPr>
        </p:nvPicPr>
        <p:blipFill>
          <a:blip r:embed="rId2"/>
          <a:stretch>
            <a:fillRect/>
          </a:stretch>
        </p:blipFill>
        <p:spPr>
          <a:xfrm>
            <a:off x="950121" y="1140281"/>
            <a:ext cx="5941068" cy="3638904"/>
          </a:xfrm>
          <a:prstGeom prst="rect">
            <a:avLst/>
          </a:prstGeom>
        </p:spPr>
      </p:pic>
      <p:sp>
        <p:nvSpPr>
          <p:cNvPr id="6" name="Content Placeholder 5">
            <a:extLst>
              <a:ext uri="{FF2B5EF4-FFF2-40B4-BE49-F238E27FC236}">
                <a16:creationId xmlns:a16="http://schemas.microsoft.com/office/drawing/2014/main" xmlns="" id="{8369D2AA-A61A-47B6-9248-D84824486087}"/>
              </a:ext>
            </a:extLst>
          </p:cNvPr>
          <p:cNvSpPr>
            <a:spLocks noGrp="1"/>
          </p:cNvSpPr>
          <p:nvPr>
            <p:ph sz="half" idx="2"/>
          </p:nvPr>
        </p:nvSpPr>
        <p:spPr>
          <a:xfrm>
            <a:off x="7534655" y="965199"/>
            <a:ext cx="4008101" cy="4020458"/>
          </a:xfrm>
        </p:spPr>
        <p:txBody>
          <a:bodyPr vert="horz" lIns="91440" tIns="45720" rIns="91440" bIns="45720" rtlCol="0" anchor="ctr">
            <a:normAutofit/>
          </a:bodyPr>
          <a:lstStyle/>
          <a:p>
            <a:r>
              <a:rPr lang="en-US" sz="2000"/>
              <a:t>The 4 plots show the probability mass function of the total number of dead and missing people per day in Mexico each year respectively.</a:t>
            </a:r>
          </a:p>
          <a:p>
            <a:endParaRPr lang="en-US" sz="2000"/>
          </a:p>
          <a:p>
            <a:endParaRPr lang="en-US" sz="2000"/>
          </a:p>
        </p:txBody>
      </p:sp>
    </p:spTree>
    <p:extLst>
      <p:ext uri="{BB962C8B-B14F-4D97-AF65-F5344CB8AC3E}">
        <p14:creationId xmlns:p14="http://schemas.microsoft.com/office/powerpoint/2010/main" val="2095776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xmlns="" id="{0EA0C3AC-2A72-484B-B07D-F2CC519F12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6">
            <a:extLst>
              <a:ext uri="{FF2B5EF4-FFF2-40B4-BE49-F238E27FC236}">
                <a16:creationId xmlns:a16="http://schemas.microsoft.com/office/drawing/2014/main" xmlns="" id="{986477EF-3991-4D07-9F11-9E887C340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83A8DE5C-F5BD-4B19-880B-ADE709B2EC2C}"/>
              </a:ext>
            </a:extLst>
          </p:cNvPr>
          <p:cNvSpPr>
            <a:spLocks noGrp="1"/>
          </p:cNvSpPr>
          <p:nvPr>
            <p:ph type="title"/>
          </p:nvPr>
        </p:nvSpPr>
        <p:spPr>
          <a:xfrm>
            <a:off x="810000" y="5270243"/>
            <a:ext cx="10571998" cy="970450"/>
          </a:xfrm>
        </p:spPr>
        <p:txBody>
          <a:bodyPr vert="horz" lIns="91440" tIns="45720" rIns="91440" bIns="45720" rtlCol="0" anchor="ctr">
            <a:normAutofit/>
          </a:bodyPr>
          <a:lstStyle/>
          <a:p>
            <a:r>
              <a:rPr lang="en-US" sz="3100" kern="1200">
                <a:solidFill>
                  <a:schemeClr val="bg1"/>
                </a:solidFill>
                <a:latin typeface="+mj-lt"/>
                <a:ea typeface="+mj-ea"/>
                <a:cs typeface="+mj-cs"/>
              </a:rPr>
              <a:t>CDF Of Mexico – Total No. of Missing and Dead people per day(Yearwise)</a:t>
            </a:r>
          </a:p>
        </p:txBody>
      </p:sp>
      <p:sp>
        <p:nvSpPr>
          <p:cNvPr id="16" name="Rounded Rectangle 17">
            <a:extLst>
              <a:ext uri="{FF2B5EF4-FFF2-40B4-BE49-F238E27FC236}">
                <a16:creationId xmlns:a16="http://schemas.microsoft.com/office/drawing/2014/main" xmlns="" id="{A23F8109-B0C1-4D0F-A1B4-C89C9AD704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0414" y="995376"/>
            <a:ext cx="4604307"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xmlns="" id="{A9890BA9-211D-4F51-A776-88D2AEE13B09}"/>
              </a:ext>
            </a:extLst>
          </p:cNvPr>
          <p:cNvPicPr>
            <a:picLocks noGrp="1" noChangeAspect="1"/>
          </p:cNvPicPr>
          <p:nvPr>
            <p:ph sz="half" idx="1"/>
          </p:nvPr>
        </p:nvPicPr>
        <p:blipFill>
          <a:blip r:embed="rId2"/>
          <a:stretch>
            <a:fillRect/>
          </a:stretch>
        </p:blipFill>
        <p:spPr>
          <a:xfrm>
            <a:off x="1076879" y="1256629"/>
            <a:ext cx="4151376" cy="2573853"/>
          </a:xfrm>
          <a:prstGeom prst="rect">
            <a:avLst/>
          </a:prstGeom>
        </p:spPr>
      </p:pic>
      <p:sp>
        <p:nvSpPr>
          <p:cNvPr id="6" name="Content Placeholder 5">
            <a:extLst>
              <a:ext uri="{FF2B5EF4-FFF2-40B4-BE49-F238E27FC236}">
                <a16:creationId xmlns:a16="http://schemas.microsoft.com/office/drawing/2014/main" xmlns="" id="{B7F27AD7-ABF3-4199-85E2-BCD58FEE3EAE}"/>
              </a:ext>
            </a:extLst>
          </p:cNvPr>
          <p:cNvSpPr>
            <a:spLocks noGrp="1"/>
          </p:cNvSpPr>
          <p:nvPr>
            <p:ph sz="half" idx="2"/>
          </p:nvPr>
        </p:nvSpPr>
        <p:spPr>
          <a:xfrm>
            <a:off x="6096000" y="995376"/>
            <a:ext cx="5277285" cy="3217334"/>
          </a:xfrm>
          <a:effectLst/>
        </p:spPr>
        <p:txBody>
          <a:bodyPr vert="horz" lIns="91440" tIns="45720" rIns="91440" bIns="45720" rtlCol="0" anchor="ctr">
            <a:normAutofit/>
          </a:bodyPr>
          <a:lstStyle/>
          <a:p>
            <a:r>
              <a:rPr lang="en-US" dirty="0"/>
              <a:t>The 4 plo0ts show the Cumulative Distribution Function of the total number of dead and missing people in Mexico each year respectively.</a:t>
            </a:r>
          </a:p>
          <a:p>
            <a:endParaRPr lang="en-US" dirty="0"/>
          </a:p>
          <a:p>
            <a:endParaRPr lang="en-US" dirty="0"/>
          </a:p>
          <a:p>
            <a:endParaRPr lang="en-US" dirty="0"/>
          </a:p>
        </p:txBody>
      </p:sp>
      <p:sp>
        <p:nvSpPr>
          <p:cNvPr id="18" name="Title 3">
            <a:extLst>
              <a:ext uri="{FF2B5EF4-FFF2-40B4-BE49-F238E27FC236}">
                <a16:creationId xmlns:a16="http://schemas.microsoft.com/office/drawing/2014/main" xmlns="" id="{EDA40B90-E281-4108-8CC2-959D5F95070A}"/>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272124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19707" y="2884868"/>
            <a:ext cx="8945450" cy="1146219"/>
          </a:xfrm>
        </p:spPr>
        <p:txBody>
          <a:bodyPr>
            <a:normAutofit fontScale="90000"/>
          </a:bodyPr>
          <a:lstStyle/>
          <a:p>
            <a:pPr algn="ctr"/>
            <a:r>
              <a:rPr lang="en-US" dirty="0" smtClean="0">
                <a:solidFill>
                  <a:schemeClr val="tx1"/>
                </a:solidFill>
              </a:rPr>
              <a:t>Hypothesis Testing – Number of Survivors and Missing people.</a:t>
            </a:r>
            <a:endParaRPr lang="en-US" dirty="0">
              <a:solidFill>
                <a:schemeClr val="tx1"/>
              </a:solidFill>
            </a:endParaRPr>
          </a:p>
        </p:txBody>
      </p:sp>
    </p:spTree>
    <p:extLst>
      <p:ext uri="{BB962C8B-B14F-4D97-AF65-F5344CB8AC3E}">
        <p14:creationId xmlns:p14="http://schemas.microsoft.com/office/powerpoint/2010/main" val="2958297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Missing people at US and Africa border</a:t>
            </a:r>
            <a:endParaRPr lang="en-US" dirty="0"/>
          </a:p>
        </p:txBody>
      </p:sp>
      <p:sp>
        <p:nvSpPr>
          <p:cNvPr id="4" name="Content Placeholder 3"/>
          <p:cNvSpPr>
            <a:spLocks noGrp="1"/>
          </p:cNvSpPr>
          <p:nvPr>
            <p:ph sz="half" idx="1"/>
          </p:nvPr>
        </p:nvSpPr>
        <p:spPr/>
        <p:txBody>
          <a:bodyPr>
            <a:normAutofit/>
          </a:bodyPr>
          <a:lstStyle/>
          <a:p>
            <a:r>
              <a:rPr lang="en-US" dirty="0"/>
              <a:t>Null Hypothesis : The mean of missing people at US border is equal to mean of missing people at North Africa borders.</a:t>
            </a:r>
          </a:p>
          <a:p>
            <a:r>
              <a:rPr lang="en-US" dirty="0"/>
              <a:t>Alternate Hypothesis : The mean of missing people at US border is not equal to mean of missing people at North Africa borders</a:t>
            </a:r>
            <a:r>
              <a:rPr lang="en-US" dirty="0" smtClean="0"/>
              <a:t>.</a:t>
            </a:r>
          </a:p>
          <a:p>
            <a:r>
              <a:rPr lang="en-US" i="1" dirty="0"/>
              <a:t>The number of missing people at US Mexico Border are not same as those of North Africa.</a:t>
            </a:r>
          </a:p>
          <a:p>
            <a:pPr marL="0" indent="0">
              <a:buNone/>
            </a:pPr>
            <a:endParaRPr lang="en-US" dirty="0"/>
          </a:p>
        </p:txBody>
      </p:sp>
      <p:pic>
        <p:nvPicPr>
          <p:cNvPr id="6" name="Content Placeholder 5"/>
          <p:cNvPicPr>
            <a:picLocks noGrp="1" noChangeAspect="1"/>
          </p:cNvPicPr>
          <p:nvPr>
            <p:ph sz="half" idx="2"/>
          </p:nvPr>
        </p:nvPicPr>
        <p:blipFill>
          <a:blip r:embed="rId2"/>
          <a:stretch>
            <a:fillRect/>
          </a:stretch>
        </p:blipFill>
        <p:spPr>
          <a:xfrm>
            <a:off x="6252559" y="2665927"/>
            <a:ext cx="5590842" cy="1725769"/>
          </a:xfrm>
          <a:prstGeom prst="rect">
            <a:avLst/>
          </a:prstGeom>
        </p:spPr>
      </p:pic>
    </p:spTree>
    <p:extLst>
      <p:ext uri="{BB962C8B-B14F-4D97-AF65-F5344CB8AC3E}">
        <p14:creationId xmlns:p14="http://schemas.microsoft.com/office/powerpoint/2010/main" val="3091883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people survived at US Mexico in 2017 and 2018</a:t>
            </a:r>
            <a:endParaRPr lang="en-US" dirty="0"/>
          </a:p>
        </p:txBody>
      </p:sp>
      <p:sp>
        <p:nvSpPr>
          <p:cNvPr id="3" name="Content Placeholder 2"/>
          <p:cNvSpPr>
            <a:spLocks noGrp="1"/>
          </p:cNvSpPr>
          <p:nvPr>
            <p:ph sz="half" idx="1"/>
          </p:nvPr>
        </p:nvSpPr>
        <p:spPr/>
        <p:txBody>
          <a:bodyPr/>
          <a:lstStyle/>
          <a:p>
            <a:r>
              <a:rPr lang="en-US" dirty="0"/>
              <a:t>Null Hypothesis : Mean number of people survived in 2016 is same as 2017</a:t>
            </a:r>
          </a:p>
          <a:p>
            <a:r>
              <a:rPr lang="en-US" dirty="0"/>
              <a:t>Alternative Hypothesis : Mean number of 2016 survivors are not equal to 2017</a:t>
            </a:r>
          </a:p>
          <a:p>
            <a:r>
              <a:rPr lang="en-US" i="1" dirty="0"/>
              <a:t>The mean number of people who survived in US-Mexico border in 2016 is same as those who survived in 2017.</a:t>
            </a:r>
            <a:endParaRPr lang="en-US" i="1" dirty="0"/>
          </a:p>
        </p:txBody>
      </p:sp>
      <p:pic>
        <p:nvPicPr>
          <p:cNvPr id="5" name="Content Placeholder 4"/>
          <p:cNvPicPr>
            <a:picLocks noGrp="1" noChangeAspect="1"/>
          </p:cNvPicPr>
          <p:nvPr>
            <p:ph sz="half" idx="2"/>
          </p:nvPr>
        </p:nvPicPr>
        <p:blipFill>
          <a:blip r:embed="rId2"/>
          <a:stretch>
            <a:fillRect/>
          </a:stretch>
        </p:blipFill>
        <p:spPr>
          <a:xfrm>
            <a:off x="6313868" y="2780772"/>
            <a:ext cx="5181600" cy="1874372"/>
          </a:xfrm>
          <a:prstGeom prst="rect">
            <a:avLst/>
          </a:prstGeom>
        </p:spPr>
      </p:pic>
    </p:spTree>
    <p:extLst>
      <p:ext uri="{BB962C8B-B14F-4D97-AF65-F5344CB8AC3E}">
        <p14:creationId xmlns:p14="http://schemas.microsoft.com/office/powerpoint/2010/main" val="3237337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between 2016 and 2017 deaths at US Mexico border </a:t>
            </a:r>
            <a:endParaRPr lang="en-US" dirty="0"/>
          </a:p>
        </p:txBody>
      </p:sp>
      <p:pic>
        <p:nvPicPr>
          <p:cNvPr id="5" name="Content Placeholder 4"/>
          <p:cNvPicPr>
            <a:picLocks noGrp="1" noChangeAspect="1"/>
          </p:cNvPicPr>
          <p:nvPr>
            <p:ph sz="half" idx="1"/>
          </p:nvPr>
        </p:nvPicPr>
        <p:blipFill>
          <a:blip r:embed="rId2"/>
          <a:stretch>
            <a:fillRect/>
          </a:stretch>
        </p:blipFill>
        <p:spPr>
          <a:xfrm>
            <a:off x="6171542" y="2884867"/>
            <a:ext cx="5669508" cy="1984772"/>
          </a:xfrm>
          <a:prstGeom prst="rect">
            <a:avLst/>
          </a:prstGeom>
        </p:spPr>
      </p:pic>
      <p:sp>
        <p:nvSpPr>
          <p:cNvPr id="4" name="Content Placeholder 3"/>
          <p:cNvSpPr>
            <a:spLocks noGrp="1"/>
          </p:cNvSpPr>
          <p:nvPr>
            <p:ph sz="half" idx="2"/>
          </p:nvPr>
        </p:nvSpPr>
        <p:spPr>
          <a:xfrm>
            <a:off x="672920" y="3602910"/>
            <a:ext cx="5181600" cy="4351338"/>
          </a:xfrm>
        </p:spPr>
        <p:txBody>
          <a:bodyPr/>
          <a:lstStyle/>
          <a:p>
            <a:pPr marL="0" indent="0">
              <a:buNone/>
            </a:pPr>
            <a:r>
              <a:rPr lang="en-US" i="1" dirty="0"/>
              <a:t>This suggests that the death count in 2016 is highly correlated to the death count in </a:t>
            </a:r>
            <a:r>
              <a:rPr lang="en-US" i="1" dirty="0" smtClean="0"/>
              <a:t>2017.</a:t>
            </a:r>
            <a:endParaRPr lang="en-US" i="1" dirty="0"/>
          </a:p>
        </p:txBody>
      </p:sp>
    </p:spTree>
    <p:extLst>
      <p:ext uri="{BB962C8B-B14F-4D97-AF65-F5344CB8AC3E}">
        <p14:creationId xmlns:p14="http://schemas.microsoft.com/office/powerpoint/2010/main" val="178753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80" y="493913"/>
            <a:ext cx="10515600" cy="1325563"/>
          </a:xfrm>
        </p:spPr>
        <p:txBody>
          <a:bodyPr/>
          <a:lstStyle/>
          <a:p>
            <a:r>
              <a:rPr lang="en-US" dirty="0"/>
              <a:t>Correlation between 2017 and 2018 </a:t>
            </a:r>
            <a:r>
              <a:rPr lang="en-US" dirty="0" smtClean="0"/>
              <a:t>deaths</a:t>
            </a:r>
            <a:br>
              <a:rPr lang="en-US" dirty="0" smtClean="0"/>
            </a:br>
            <a:r>
              <a:rPr lang="en-US" dirty="0" smtClean="0"/>
              <a:t>at </a:t>
            </a:r>
            <a:r>
              <a:rPr lang="en-US" dirty="0"/>
              <a:t>US Mexico border </a:t>
            </a:r>
            <a:endParaRPr lang="en-US" dirty="0"/>
          </a:p>
        </p:txBody>
      </p:sp>
      <p:sp>
        <p:nvSpPr>
          <p:cNvPr id="3" name="Content Placeholder 2"/>
          <p:cNvSpPr>
            <a:spLocks noGrp="1"/>
          </p:cNvSpPr>
          <p:nvPr>
            <p:ph sz="half" idx="1"/>
          </p:nvPr>
        </p:nvSpPr>
        <p:spPr>
          <a:xfrm>
            <a:off x="632138" y="3448363"/>
            <a:ext cx="5181600" cy="4351338"/>
          </a:xfrm>
        </p:spPr>
        <p:txBody>
          <a:bodyPr/>
          <a:lstStyle/>
          <a:p>
            <a:pPr marL="0" indent="0">
              <a:buNone/>
            </a:pPr>
            <a:r>
              <a:rPr lang="en-US" i="1" dirty="0" smtClean="0"/>
              <a:t>The number of deaths of 2017 and 2018 are highly correlated.</a:t>
            </a:r>
            <a:endParaRPr lang="en-US" i="1" dirty="0"/>
          </a:p>
        </p:txBody>
      </p:sp>
      <p:pic>
        <p:nvPicPr>
          <p:cNvPr id="5" name="Content Placeholder 4"/>
          <p:cNvPicPr>
            <a:picLocks noGrp="1" noChangeAspect="1"/>
          </p:cNvPicPr>
          <p:nvPr>
            <p:ph sz="half" idx="2"/>
          </p:nvPr>
        </p:nvPicPr>
        <p:blipFill>
          <a:blip r:embed="rId2"/>
          <a:stretch>
            <a:fillRect/>
          </a:stretch>
        </p:blipFill>
        <p:spPr>
          <a:xfrm>
            <a:off x="6133563" y="2786038"/>
            <a:ext cx="5953129" cy="2082175"/>
          </a:xfrm>
          <a:prstGeom prst="rect">
            <a:avLst/>
          </a:prstGeom>
        </p:spPr>
      </p:pic>
    </p:spTree>
    <p:extLst>
      <p:ext uri="{BB962C8B-B14F-4D97-AF65-F5344CB8AC3E}">
        <p14:creationId xmlns:p14="http://schemas.microsoft.com/office/powerpoint/2010/main" val="3357116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78817" y="3663223"/>
            <a:ext cx="2346520" cy="2346520"/>
          </a:xfrm>
        </p:spPr>
      </p:pic>
      <p:sp>
        <p:nvSpPr>
          <p:cNvPr id="4" name="Content Placeholder 3"/>
          <p:cNvSpPr>
            <a:spLocks noGrp="1"/>
          </p:cNvSpPr>
          <p:nvPr>
            <p:ph sz="half" idx="2"/>
          </p:nvPr>
        </p:nvSpPr>
        <p:spPr/>
        <p:txBody>
          <a:bodyPr/>
          <a:lstStyle/>
          <a:p>
            <a:endParaRPr lang="en-US" dirty="0"/>
          </a:p>
        </p:txBody>
      </p:sp>
      <p:pic>
        <p:nvPicPr>
          <p:cNvPr id="2050" name="Picture 2" descr="Image result for Rat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980" y="0"/>
            <a:ext cx="8483912" cy="320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96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5911E3A-C35B-4EF7-A355-B84E9A14AF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xmlns="" id="{E21ADB3D-AD65-44B4-847D-5E90E90A5D1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xmlns="" id="{CF580C70-814C-4845-B645-919BFFBD16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xmlns="" id="{34D7BF57-4CAA-45B2-9EF0-0AA1FCF70B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xmlns="" id="{7886F306-C03A-40C6-8FD5-DCE3D4595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xmlns="" id="{2FDC9A36-C7C3-47D7-A64E-ED25C47EC7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xmlns="" id="{BB19BC37-158A-43DC-9A9E-E45CC71954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xmlns="" id="{077654CC-108F-48D5-B5E9-437F164F52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xmlns="" id="{A3CF3A63-1C1E-4E85-A78A-FDC16431E3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xmlns="" id="{8740FC9A-72DD-4D9B-BA25-1CCED13524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xmlns="" id="{7FBF5743-F2AE-4D0D-BCD1-01F7686D01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xmlns="" id="{CED32316-D4F7-4795-BBE0-DEBB60E27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xmlns="" id="{583B23C9-B9B7-4E93-9538-CBE316F83F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xmlns="" id="{5B144260-9F2C-4ADB-A37C-1CFB4B428B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xmlns="" id="{53FF918D-79D3-4F55-A68C-0DD5880DAB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xmlns="" id="{B9FC1440-933F-44FE-8D77-4827DD0F99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xmlns="" id="{0F67F308-A67C-4D2E-B081-59BB31D8EC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xmlns="" id="{80112F01-90EB-4AEC-A39C-5C6875FFB9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xmlns="" id="{893F6B05-90EB-4C75-A0F0-C7247553BD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xmlns="" id="{227B563B-E0C0-4D81-966D-B5E2DBAAE8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xmlns="" id="{130DF93D-D1FF-477A-BDCE-C8B01C3B47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xmlns="" id="{44ED67A1-C6FE-4AC8-8473-11DAC03DCD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xmlns="" id="{213A54F3-15FA-4C8F-8ABF-CE77E72196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xmlns="" id="{5F8A7F7F-DD1A-4F41-98AC-B9CE2A620C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xmlns="" id="{CEF47228-EB7C-4EBA-BE01-DA6CB24102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xmlns="" id="{3D2FD25A-EFFD-4F5C-9258-981F5907DE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xmlns="" id="{DCF573BC-A06F-4036-A3A8-9D07DDE622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xmlns="" id="{B547BC3B-7049-449E-8DDF-B32828B2628A}"/>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Data Description</a:t>
            </a:r>
          </a:p>
        </p:txBody>
      </p:sp>
      <p:sp>
        <p:nvSpPr>
          <p:cNvPr id="3" name="Content Placeholder 2">
            <a:extLst>
              <a:ext uri="{FF2B5EF4-FFF2-40B4-BE49-F238E27FC236}">
                <a16:creationId xmlns:a16="http://schemas.microsoft.com/office/drawing/2014/main" xmlns="" id="{19B0385D-F34B-419C-B55F-9B2710D27DDD}"/>
              </a:ext>
            </a:extLst>
          </p:cNvPr>
          <p:cNvSpPr>
            <a:spLocks noGrp="1"/>
          </p:cNvSpPr>
          <p:nvPr>
            <p:ph idx="1"/>
          </p:nvPr>
        </p:nvSpPr>
        <p:spPr>
          <a:xfrm>
            <a:off x="5120640" y="804672"/>
            <a:ext cx="6281928" cy="5248656"/>
          </a:xfrm>
        </p:spPr>
        <p:txBody>
          <a:bodyPr anchor="ctr">
            <a:normAutofit/>
          </a:bodyPr>
          <a:lstStyle/>
          <a:p>
            <a:r>
              <a:rPr lang="en-US" sz="2000"/>
              <a:t>The dataset comes from the Missing Migrant Project tht tracks the deaths of migrants that have perished on their way to their destination taken from United Nations International Organization for Migration (</a:t>
            </a:r>
            <a:r>
              <a:rPr lang="en-US" sz="2000" b="1"/>
              <a:t>IOM</a:t>
            </a:r>
            <a:r>
              <a:rPr lang="en-US" sz="2000"/>
              <a:t>) website</a:t>
            </a:r>
          </a:p>
        </p:txBody>
      </p:sp>
    </p:spTree>
    <p:extLst>
      <p:ext uri="{BB962C8B-B14F-4D97-AF65-F5344CB8AC3E}">
        <p14:creationId xmlns:p14="http://schemas.microsoft.com/office/powerpoint/2010/main" val="2425224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4867EAF-AE1D-4322-9DE8-383AE3F7BC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40676238-7F95-4EEB-836A-7D23927873A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3467D7CF-F3D5-49B1-BAB1-DFDF76507072}"/>
              </a:ext>
            </a:extLst>
          </p:cNvPr>
          <p:cNvSpPr>
            <a:spLocks noGrp="1"/>
          </p:cNvSpPr>
          <p:nvPr>
            <p:ph type="title"/>
          </p:nvPr>
        </p:nvSpPr>
        <p:spPr>
          <a:xfrm>
            <a:off x="726057" y="3121701"/>
            <a:ext cx="3658053" cy="1786515"/>
          </a:xfrm>
        </p:spPr>
        <p:txBody>
          <a:bodyPr vert="horz" lIns="91440" tIns="45720" rIns="91440" bIns="45720" rtlCol="0" anchor="t">
            <a:normAutofit fontScale="90000"/>
          </a:bodyPr>
          <a:lstStyle/>
          <a:p>
            <a:r>
              <a:rPr lang="en-US" sz="3700" kern="1200">
                <a:solidFill>
                  <a:srgbClr val="FFFFFF"/>
                </a:solidFill>
                <a:latin typeface="+mj-lt"/>
                <a:ea typeface="+mj-ea"/>
                <a:cs typeface="+mj-cs"/>
              </a:rPr>
              <a:t>Let's see variables from our dataset</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xmlns="" id="{2F53D9EE-0434-485C-8CB0-99B648F0049E}"/>
              </a:ext>
            </a:extLst>
          </p:cNvPr>
          <p:cNvPicPr>
            <a:picLocks noGrp="1" noChangeAspect="1"/>
          </p:cNvPicPr>
          <p:nvPr>
            <p:ph idx="1"/>
          </p:nvPr>
        </p:nvPicPr>
        <p:blipFill>
          <a:blip r:embed="rId3"/>
          <a:stretch>
            <a:fillRect/>
          </a:stretch>
        </p:blipFill>
        <p:spPr>
          <a:xfrm>
            <a:off x="6379341" y="1731773"/>
            <a:ext cx="5017318" cy="3386689"/>
          </a:xfrm>
          <a:prstGeom prst="rect">
            <a:avLst/>
          </a:prstGeom>
          <a:ln w="9525">
            <a:noFill/>
          </a:ln>
        </p:spPr>
      </p:pic>
    </p:spTree>
    <p:extLst>
      <p:ext uri="{BB962C8B-B14F-4D97-AF65-F5344CB8AC3E}">
        <p14:creationId xmlns:p14="http://schemas.microsoft.com/office/powerpoint/2010/main" val="3465094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43200A44-261E-44C5-AFC1-D946A355BB6F}"/>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Exploratory Analysis</a:t>
            </a:r>
          </a:p>
        </p:txBody>
      </p:sp>
      <p:sp>
        <p:nvSpPr>
          <p:cNvPr id="3" name="Text Placeholder 2">
            <a:extLst>
              <a:ext uri="{FF2B5EF4-FFF2-40B4-BE49-F238E27FC236}">
                <a16:creationId xmlns:a16="http://schemas.microsoft.com/office/drawing/2014/main" xmlns="" id="{7FFFBF52-6AB2-435F-8BF6-C7189D4E5BBE}"/>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As we can see on the maps below, the migrants' deaths occur in the countries: from which or to which people migrate, or in the countries in between (which is an obvious conclusion)</a:t>
            </a:r>
          </a:p>
        </p:txBody>
      </p:sp>
      <p:sp>
        <p:nvSpPr>
          <p:cNvPr id="14"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rror">
            <a:extLst>
              <a:ext uri="{FF2B5EF4-FFF2-40B4-BE49-F238E27FC236}">
                <a16:creationId xmlns:a16="http://schemas.microsoft.com/office/drawing/2014/main" xmlns="" id="{CB3069BA-80ED-4261-857A-D08F25C968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Tree>
    <p:extLst>
      <p:ext uri="{BB962C8B-B14F-4D97-AF65-F5344CB8AC3E}">
        <p14:creationId xmlns:p14="http://schemas.microsoft.com/office/powerpoint/2010/main" val="3635019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EF426E4F-A988-4E44-B094-481F78B1BFE2}"/>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smtClean="0"/>
              <a:t>North Africa</a:t>
            </a:r>
            <a:endParaRPr lang="en-US" dirty="0"/>
          </a:p>
        </p:txBody>
      </p:sp>
      <p:sp>
        <p:nvSpPr>
          <p:cNvPr id="6" name="Content Placeholder 5">
            <a:extLst>
              <a:ext uri="{FF2B5EF4-FFF2-40B4-BE49-F238E27FC236}">
                <a16:creationId xmlns:a16="http://schemas.microsoft.com/office/drawing/2014/main" xmlns="" id="{07C05E69-72B7-4E66-A97B-1F8375FA524A}"/>
              </a:ext>
            </a:extLst>
          </p:cNvPr>
          <p:cNvSpPr>
            <a:spLocks noGrp="1"/>
          </p:cNvSpPr>
          <p:nvPr>
            <p:ph sz="half" idx="2"/>
          </p:nvPr>
        </p:nvSpPr>
        <p:spPr>
          <a:xfrm>
            <a:off x="648931" y="2438400"/>
            <a:ext cx="3651466" cy="3785419"/>
          </a:xfrm>
        </p:spPr>
        <p:txBody>
          <a:bodyPr vert="horz" lIns="91440" tIns="45720" rIns="91440" bIns="45720" rtlCol="0">
            <a:normAutofit/>
          </a:bodyPr>
          <a:lstStyle/>
          <a:p>
            <a:r>
              <a:rPr lang="en-US" sz="1800" dirty="0" err="1"/>
              <a:t>Apparanetly</a:t>
            </a:r>
            <a:r>
              <a:rPr lang="en-US" sz="1800" dirty="0"/>
              <a:t>, Sudan is a "transit country" (especially from Somalia, Ethiopia and Dem. Rep. Congo), through which masses of people travel, with the hope of reaching Europe.</a:t>
            </a:r>
            <a:br>
              <a:rPr lang="en-US" sz="1800" dirty="0"/>
            </a:br>
            <a:r>
              <a:rPr lang="en-US" sz="1800" dirty="0"/>
              <a:t>Unfortunately, many of them die, from the harsh weather conditions, on their way there. It can be seen on the map below.</a:t>
            </a:r>
          </a:p>
        </p:txBody>
      </p:sp>
      <p:pic>
        <p:nvPicPr>
          <p:cNvPr id="7" name="Content Placeholder 9">
            <a:extLst>
              <a:ext uri="{FF2B5EF4-FFF2-40B4-BE49-F238E27FC236}">
                <a16:creationId xmlns:a16="http://schemas.microsoft.com/office/drawing/2014/main" xmlns="" id="{152EA570-EDCD-48BE-B38F-FAEF57CDADAD}"/>
              </a:ext>
            </a:extLst>
          </p:cNvPr>
          <p:cNvPicPr>
            <a:picLocks noGrp="1" noChangeAspect="1"/>
          </p:cNvPicPr>
          <p:nvPr>
            <p:ph sz="half" idx="1"/>
          </p:nvPr>
        </p:nvPicPr>
        <p:blipFill rotWithShape="1">
          <a:blip r:embed="rId2"/>
          <a:srcRect l="10352" r="10350" b="-2"/>
          <a:stretch/>
        </p:blipFill>
        <p:spPr>
          <a:xfrm>
            <a:off x="4842455" y="92172"/>
            <a:ext cx="7194997" cy="6649917"/>
          </a:xfrm>
          <a:prstGeom prst="rect">
            <a:avLst/>
          </a:prstGeom>
          <a:effectLst/>
        </p:spPr>
      </p:pic>
    </p:spTree>
    <p:extLst>
      <p:ext uri="{BB962C8B-B14F-4D97-AF65-F5344CB8AC3E}">
        <p14:creationId xmlns:p14="http://schemas.microsoft.com/office/powerpoint/2010/main" val="985241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54DDEBDD-D8BD-41A6-8A0D-B00E3768B0F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pic>
        <p:nvPicPr>
          <p:cNvPr id="7" name="Content Placeholder 7" descr="A close up of a map&#10;&#10;Description automatically generated">
            <a:extLst>
              <a:ext uri="{FF2B5EF4-FFF2-40B4-BE49-F238E27FC236}">
                <a16:creationId xmlns:a16="http://schemas.microsoft.com/office/drawing/2014/main" xmlns="" id="{0619582B-2C52-4C2A-8596-B5D196F22B94}"/>
              </a:ext>
            </a:extLst>
          </p:cNvPr>
          <p:cNvPicPr>
            <a:picLocks noGrp="1" noChangeAspect="1"/>
          </p:cNvPicPr>
          <p:nvPr>
            <p:ph sz="half" idx="1"/>
          </p:nvPr>
        </p:nvPicPr>
        <p:blipFill rotWithShape="1">
          <a:blip r:embed="rId3">
            <a:alphaModFix/>
            <a:extLst/>
          </a:blip>
          <a:srcRect l="15608" r="17494" b="-2"/>
          <a:stretch/>
        </p:blipFill>
        <p:spPr>
          <a:xfrm>
            <a:off x="5797543" y="10"/>
            <a:ext cx="6394152" cy="6857990"/>
          </a:xfrm>
          <a:prstGeom prst="rect">
            <a:avLst/>
          </a:prstGeom>
        </p:spPr>
      </p:pic>
      <p:sp>
        <p:nvSpPr>
          <p:cNvPr id="8" name="Title 7">
            <a:extLst>
              <a:ext uri="{FF2B5EF4-FFF2-40B4-BE49-F238E27FC236}">
                <a16:creationId xmlns:a16="http://schemas.microsoft.com/office/drawing/2014/main" xmlns="" id="{DCD46007-603F-4B3E-9342-06DC5B48DFBA}"/>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smtClean="0">
                <a:solidFill>
                  <a:srgbClr val="000000"/>
                </a:solidFill>
              </a:rPr>
              <a:t>Mediterranean</a:t>
            </a:r>
            <a:endParaRPr lang="en-US" dirty="0">
              <a:solidFill>
                <a:srgbClr val="000000"/>
              </a:solidFill>
            </a:endParaRPr>
          </a:p>
        </p:txBody>
      </p:sp>
      <p:sp>
        <p:nvSpPr>
          <p:cNvPr id="6" name="Content Placeholder 5">
            <a:extLst>
              <a:ext uri="{FF2B5EF4-FFF2-40B4-BE49-F238E27FC236}">
                <a16:creationId xmlns:a16="http://schemas.microsoft.com/office/drawing/2014/main" xmlns="" id="{509D724D-77FE-4B68-B55F-939E20FE19FE}"/>
              </a:ext>
            </a:extLst>
          </p:cNvPr>
          <p:cNvSpPr>
            <a:spLocks noGrp="1"/>
          </p:cNvSpPr>
          <p:nvPr>
            <p:ph sz="half" idx="2"/>
          </p:nvPr>
        </p:nvSpPr>
        <p:spPr>
          <a:xfrm>
            <a:off x="804997" y="2272143"/>
            <a:ext cx="4706803" cy="3788830"/>
          </a:xfrm>
        </p:spPr>
        <p:txBody>
          <a:bodyPr vert="horz" lIns="91440" tIns="45720" rIns="91440" bIns="45720" rtlCol="0" anchor="ctr">
            <a:normAutofit/>
          </a:bodyPr>
          <a:lstStyle/>
          <a:p>
            <a:r>
              <a:rPr lang="en-US" sz="1900" dirty="0">
                <a:solidFill>
                  <a:srgbClr val="000000"/>
                </a:solidFill>
              </a:rPr>
              <a:t>Those routes have the shortest distance on the see; that's why migrants take them.</a:t>
            </a:r>
            <a:br>
              <a:rPr lang="en-US" sz="1900" dirty="0">
                <a:solidFill>
                  <a:srgbClr val="000000"/>
                </a:solidFill>
              </a:rPr>
            </a:br>
            <a:r>
              <a:rPr lang="en-US" sz="1900" dirty="0">
                <a:solidFill>
                  <a:srgbClr val="000000"/>
                </a:solidFill>
              </a:rPr>
              <a:t>Other than those, asylum seekers are fleeing from the Middle East, where a few years ago a war broke out (especially in Syria). They migrate through Turkey and then through countries like Hungary, Bulgaria, Austria, Serbia, heading towards the Western Europe.</a:t>
            </a:r>
            <a:br>
              <a:rPr lang="en-US" sz="1900" dirty="0">
                <a:solidFill>
                  <a:srgbClr val="000000"/>
                </a:solidFill>
              </a:rPr>
            </a:br>
            <a:r>
              <a:rPr lang="en-US" sz="1900" dirty="0">
                <a:solidFill>
                  <a:srgbClr val="000000"/>
                </a:solidFill>
              </a:rPr>
              <a:t>Some of them die falling from the train under La </a:t>
            </a:r>
            <a:r>
              <a:rPr lang="en-US" sz="1900" dirty="0" err="1">
                <a:solidFill>
                  <a:srgbClr val="000000"/>
                </a:solidFill>
              </a:rPr>
              <a:t>Manche</a:t>
            </a:r>
            <a:r>
              <a:rPr lang="en-US" sz="1900" dirty="0">
                <a:solidFill>
                  <a:srgbClr val="000000"/>
                </a:solidFill>
              </a:rPr>
              <a:t> Canal, trying to get to the United Kingdom from the Continental Europe.</a:t>
            </a:r>
          </a:p>
        </p:txBody>
      </p:sp>
    </p:spTree>
    <p:extLst>
      <p:ext uri="{BB962C8B-B14F-4D97-AF65-F5344CB8AC3E}">
        <p14:creationId xmlns:p14="http://schemas.microsoft.com/office/powerpoint/2010/main" val="680444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737E4D3E-92D2-4800-96CD-70E636D50F62}"/>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smtClean="0"/>
              <a:t>US-Mexico border</a:t>
            </a:r>
            <a:endParaRPr lang="en-US" dirty="0"/>
          </a:p>
        </p:txBody>
      </p:sp>
      <p:sp>
        <p:nvSpPr>
          <p:cNvPr id="6" name="Content Placeholder 5">
            <a:extLst>
              <a:ext uri="{FF2B5EF4-FFF2-40B4-BE49-F238E27FC236}">
                <a16:creationId xmlns:a16="http://schemas.microsoft.com/office/drawing/2014/main" xmlns="" id="{6BB07D73-4416-4D49-9381-CEECE72E5BF8}"/>
              </a:ext>
            </a:extLst>
          </p:cNvPr>
          <p:cNvSpPr>
            <a:spLocks noGrp="1"/>
          </p:cNvSpPr>
          <p:nvPr>
            <p:ph sz="half" idx="2"/>
          </p:nvPr>
        </p:nvSpPr>
        <p:spPr>
          <a:xfrm>
            <a:off x="648931" y="2438400"/>
            <a:ext cx="3651466" cy="3785419"/>
          </a:xfrm>
        </p:spPr>
        <p:txBody>
          <a:bodyPr vert="horz" lIns="91440" tIns="45720" rIns="91440" bIns="45720" rtlCol="0">
            <a:normAutofit/>
          </a:bodyPr>
          <a:lstStyle/>
          <a:p>
            <a:r>
              <a:rPr lang="en-US" sz="1800"/>
              <a:t>Migrants planning to cross the US-Mexico border are more inclined to take a safer ruote, steering away from the desert.</a:t>
            </a:r>
            <a:br>
              <a:rPr lang="en-US" sz="1800"/>
            </a:br>
            <a:r>
              <a:rPr lang="en-US" sz="1800"/>
              <a:t>Therefore, ironically, on the deserts are less reported deaths, as there are less migrants in those areas.</a:t>
            </a:r>
            <a:br>
              <a:rPr lang="en-US" sz="1800"/>
            </a:br>
            <a:r>
              <a:rPr lang="en-US" sz="1800"/>
              <a:t>The map below shows it well.</a:t>
            </a:r>
          </a:p>
        </p:txBody>
      </p:sp>
      <p:pic>
        <p:nvPicPr>
          <p:cNvPr id="7" name="Content Placeholder 6">
            <a:extLst>
              <a:ext uri="{FF2B5EF4-FFF2-40B4-BE49-F238E27FC236}">
                <a16:creationId xmlns:a16="http://schemas.microsoft.com/office/drawing/2014/main" xmlns="" id="{5851894D-161C-46F2-A8FB-E0F4AE303C6B}"/>
              </a:ext>
            </a:extLst>
          </p:cNvPr>
          <p:cNvPicPr>
            <a:picLocks noGrp="1" noChangeAspect="1"/>
          </p:cNvPicPr>
          <p:nvPr>
            <p:ph sz="half" idx="1"/>
          </p:nvPr>
        </p:nvPicPr>
        <p:blipFill rotWithShape="1">
          <a:blip r:embed="rId2"/>
          <a:srcRect l="15672" r="5306" b="-2"/>
          <a:stretch/>
        </p:blipFill>
        <p:spPr>
          <a:xfrm>
            <a:off x="4639056" y="10"/>
            <a:ext cx="7552944" cy="6857990"/>
          </a:xfrm>
          <a:prstGeom prst="rect">
            <a:avLst/>
          </a:prstGeom>
          <a:effectLst/>
        </p:spPr>
      </p:pic>
    </p:spTree>
    <p:extLst>
      <p:ext uri="{BB962C8B-B14F-4D97-AF65-F5344CB8AC3E}">
        <p14:creationId xmlns:p14="http://schemas.microsoft.com/office/powerpoint/2010/main" val="1412069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A49C5C0B-BEC9-48E0-BD31-02FBFF2F8609}"/>
              </a:ext>
            </a:extLst>
          </p:cNvPr>
          <p:cNvSpPr>
            <a:spLocks noGrp="1"/>
          </p:cNvSpPr>
          <p:nvPr>
            <p:ph type="title"/>
          </p:nvPr>
        </p:nvSpPr>
        <p:spPr>
          <a:xfrm>
            <a:off x="788272" y="674218"/>
            <a:ext cx="10515600" cy="1325563"/>
          </a:xfrm>
        </p:spPr>
        <p:txBody>
          <a:bodyPr/>
          <a:lstStyle/>
          <a:p>
            <a:r>
              <a:rPr lang="en-US" dirty="0" smtClean="0"/>
              <a:t>Sub Saharan region</a:t>
            </a:r>
            <a:endParaRPr lang="en-US" dirty="0"/>
          </a:p>
        </p:txBody>
      </p:sp>
      <p:sp>
        <p:nvSpPr>
          <p:cNvPr id="12" name="Content Placeholder 11">
            <a:extLst>
              <a:ext uri="{FF2B5EF4-FFF2-40B4-BE49-F238E27FC236}">
                <a16:creationId xmlns:a16="http://schemas.microsoft.com/office/drawing/2014/main" xmlns="" id="{A20231B6-B750-44A0-86B8-404F44397D0C}"/>
              </a:ext>
            </a:extLst>
          </p:cNvPr>
          <p:cNvSpPr>
            <a:spLocks noGrp="1"/>
          </p:cNvSpPr>
          <p:nvPr>
            <p:ph sz="half" idx="2"/>
          </p:nvPr>
        </p:nvSpPr>
        <p:spPr>
          <a:xfrm>
            <a:off x="607968" y="2234619"/>
            <a:ext cx="5157787" cy="3684588"/>
          </a:xfrm>
        </p:spPr>
        <p:txBody>
          <a:bodyPr/>
          <a:lstStyle/>
          <a:p>
            <a:pPr marL="0" indent="0">
              <a:buNone/>
            </a:pPr>
            <a:r>
              <a:rPr lang="en-US" dirty="0"/>
              <a:t>The increased desire of North Africans to migrate from their country permanently is understandable given the increasingly difficult economic conditions in the region.</a:t>
            </a:r>
          </a:p>
        </p:txBody>
      </p:sp>
      <p:sp>
        <p:nvSpPr>
          <p:cNvPr id="16" name="Text Placeholder 15">
            <a:extLst>
              <a:ext uri="{FF2B5EF4-FFF2-40B4-BE49-F238E27FC236}">
                <a16:creationId xmlns:a16="http://schemas.microsoft.com/office/drawing/2014/main" xmlns="" id="{3DF2FDB3-3D9F-4EF5-87E2-8ADA6D9E7322}"/>
              </a:ext>
            </a:extLst>
          </p:cNvPr>
          <p:cNvSpPr>
            <a:spLocks noGrp="1"/>
          </p:cNvSpPr>
          <p:nvPr>
            <p:ph type="body" sz="quarter" idx="3"/>
          </p:nvPr>
        </p:nvSpPr>
        <p:spPr/>
        <p:txBody>
          <a:bodyPr/>
          <a:lstStyle/>
          <a:p>
            <a:endParaRPr lang="en-US"/>
          </a:p>
        </p:txBody>
      </p:sp>
      <p:pic>
        <p:nvPicPr>
          <p:cNvPr id="18" name="Content Placeholder 17">
            <a:extLst>
              <a:ext uri="{FF2B5EF4-FFF2-40B4-BE49-F238E27FC236}">
                <a16:creationId xmlns:a16="http://schemas.microsoft.com/office/drawing/2014/main" xmlns="" id="{026103B4-2F6F-42CC-AE72-0ADF8D37951E}"/>
              </a:ext>
            </a:extLst>
          </p:cNvPr>
          <p:cNvPicPr>
            <a:picLocks noGrp="1" noChangeAspect="1"/>
          </p:cNvPicPr>
          <p:nvPr>
            <p:ph sz="quarter" idx="4"/>
          </p:nvPr>
        </p:nvPicPr>
        <p:blipFill>
          <a:blip r:embed="rId2"/>
          <a:stretch>
            <a:fillRect/>
          </a:stretch>
        </p:blipFill>
        <p:spPr>
          <a:xfrm>
            <a:off x="5626359" y="0"/>
            <a:ext cx="6529857" cy="6858000"/>
          </a:xfrm>
          <a:prstGeom prst="rect">
            <a:avLst/>
          </a:prstGeom>
        </p:spPr>
      </p:pic>
    </p:spTree>
    <p:extLst>
      <p:ext uri="{BB962C8B-B14F-4D97-AF65-F5344CB8AC3E}">
        <p14:creationId xmlns:p14="http://schemas.microsoft.com/office/powerpoint/2010/main" val="287101562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228</TotalTime>
  <Words>820</Words>
  <Application>Microsoft Office PowerPoint</Application>
  <PresentationFormat>Widescreen</PresentationFormat>
  <Paragraphs>64</Paragraphs>
  <Slides>27</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27</vt:i4>
      </vt:variant>
    </vt:vector>
  </HeadingPairs>
  <TitlesOfParts>
    <vt:vector size="35" baseType="lpstr">
      <vt:lpstr>Arial</vt:lpstr>
      <vt:lpstr>Calibri</vt:lpstr>
      <vt:lpstr>Calibri Light</vt:lpstr>
      <vt:lpstr>Century Gothic</vt:lpstr>
      <vt:lpstr>Wingdings 3</vt:lpstr>
      <vt:lpstr>Office Theme</vt:lpstr>
      <vt:lpstr>Ion Boardroom</vt:lpstr>
      <vt:lpstr>1_Ion Boardroom</vt:lpstr>
      <vt:lpstr>Analysis of Missing Migrants across different Geographic Regions</vt:lpstr>
      <vt:lpstr>Objectives</vt:lpstr>
      <vt:lpstr>Data Description</vt:lpstr>
      <vt:lpstr>Let's see variables from our dataset </vt:lpstr>
      <vt:lpstr>Exploratory Analysis</vt:lpstr>
      <vt:lpstr>North Africa</vt:lpstr>
      <vt:lpstr>Mediterranean</vt:lpstr>
      <vt:lpstr>US-Mexico border</vt:lpstr>
      <vt:lpstr>Sub Saharan region</vt:lpstr>
      <vt:lpstr>Visualizing the Causes of Death</vt:lpstr>
      <vt:lpstr>North Africa Region</vt:lpstr>
      <vt:lpstr>Mediterranean region</vt:lpstr>
      <vt:lpstr>US Mexico Border</vt:lpstr>
      <vt:lpstr>Yearwise Number of Incidents Regionwise</vt:lpstr>
      <vt:lpstr>Yearwise No. of Deaths Regionwise</vt:lpstr>
      <vt:lpstr>Visualizing Male/Female Deaths Region wise</vt:lpstr>
      <vt:lpstr>Statistical Analysis</vt:lpstr>
      <vt:lpstr>PMF of North Africa – No. of Deaths per day(Yearwise)</vt:lpstr>
      <vt:lpstr>CDF Of North Africa – No. of Deaths per day(Yearwise)</vt:lpstr>
      <vt:lpstr>PMF of Mexico – Total No. of Missing and Dead people per day(Yearwise)</vt:lpstr>
      <vt:lpstr>CDF Of Mexico – Total No. of Missing and Dead people per day(Yearwise)</vt:lpstr>
      <vt:lpstr>Hypothesis Testing – Number of Survivors and Missing people.</vt:lpstr>
      <vt:lpstr>Missing people at US and Africa border</vt:lpstr>
      <vt:lpstr>Number of people survived at US Mexico in 2017 and 2018</vt:lpstr>
      <vt:lpstr>Correlation between 2016 and 2017 deaths at US Mexico border </vt:lpstr>
      <vt:lpstr>Correlation between 2017 and 2018 deaths at US Mexico border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Missing Migrants</dc:title>
  <dc:creator>ayush pandey</dc:creator>
  <cp:lastModifiedBy>DELL</cp:lastModifiedBy>
  <cp:revision>12</cp:revision>
  <dcterms:created xsi:type="dcterms:W3CDTF">2019-12-01T21:42:39Z</dcterms:created>
  <dcterms:modified xsi:type="dcterms:W3CDTF">2019-12-02T04:34:56Z</dcterms:modified>
</cp:coreProperties>
</file>